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4" r:id="rId14"/>
    <p:sldId id="293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1334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812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795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555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307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417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408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63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79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287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447851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7945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22565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3774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9354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81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3EAC8-8E78-4067-A145-ED7C71C6C081}" type="datetimeFigureOut">
              <a:rPr lang="ru-RU" smtClean="0"/>
              <a:t>вт 10.10.23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1557035-C682-4311-9E3E-5BFC0A7468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760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hyperlink" Target="http://images.reklama.com.ua/2011-10-05/1161199/photos0-800x600.jpeg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.yandex.ru/yandsearch?img_url=http://bookmakersrating.ru/wp-content/uploads/2012/08/dollary_230x1731.jpg&amp;iorient=&amp;ih=&amp;icolor=&amp;p=15&amp;site=&amp;text=%D0%B8%D0%BD%D0%B2%D0%B5%D1%81%D1%82%D0%B8%D1%86%D0%B8%D1%8F&amp;iw=&amp;wp=&amp;pos=451&amp;recent=&amp;type=&amp;isize=&amp;rpt=simage&amp;itype=&amp;nojs=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yandsearch?img_url=http://bookmakersrating.ru/wp-content/uploads/2012/08/dollary_230x1731.jpg&amp;iorient=&amp;ih=&amp;icolor=&amp;p=15&amp;site=&amp;text=%D0%B8%D0%BD%D0%B2%D0%B5%D1%81%D1%82%D0%B8%D1%86%D0%B8%D1%8F&amp;iw=&amp;wp=&amp;pos=451&amp;recent=&amp;type=&amp;isize=&amp;rpt=simage&amp;itype=&amp;nojs=1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0"/>
          <p:cNvGrpSpPr>
            <a:grpSpLocks/>
          </p:cNvGrpSpPr>
          <p:nvPr/>
        </p:nvGrpSpPr>
        <p:grpSpPr bwMode="auto">
          <a:xfrm>
            <a:off x="559558" y="476671"/>
            <a:ext cx="11368585" cy="6197083"/>
            <a:chOff x="302" y="184"/>
            <a:chExt cx="18711" cy="10307"/>
          </a:xfrm>
        </p:grpSpPr>
        <p:sp>
          <p:nvSpPr>
            <p:cNvPr id="3" name="Rectangle 128"/>
            <p:cNvSpPr>
              <a:spLocks noChangeArrowheads="1"/>
            </p:cNvSpPr>
            <p:nvPr/>
          </p:nvSpPr>
          <p:spPr bwMode="auto">
            <a:xfrm>
              <a:off x="302" y="184"/>
              <a:ext cx="18711" cy="10205"/>
            </a:xfrm>
            <a:prstGeom prst="rect">
              <a:avLst/>
            </a:prstGeom>
            <a:solidFill>
              <a:srgbClr val="DC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5" name="Rectangle 126"/>
            <p:cNvSpPr>
              <a:spLocks noChangeArrowheads="1"/>
            </p:cNvSpPr>
            <p:nvPr/>
          </p:nvSpPr>
          <p:spPr bwMode="auto">
            <a:xfrm>
              <a:off x="303" y="188"/>
              <a:ext cx="4505" cy="3953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pic>
          <p:nvPicPr>
            <p:cNvPr id="17" name="Picture 1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65" y="6470"/>
              <a:ext cx="4229" cy="2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Freeform 112"/>
            <p:cNvSpPr>
              <a:spLocks/>
            </p:cNvSpPr>
            <p:nvPr/>
          </p:nvSpPr>
          <p:spPr bwMode="auto">
            <a:xfrm>
              <a:off x="5542" y="2581"/>
              <a:ext cx="2019" cy="1658"/>
            </a:xfrm>
            <a:custGeom>
              <a:avLst/>
              <a:gdLst>
                <a:gd name="T0" fmla="+- 0 7561 5543"/>
                <a:gd name="T1" fmla="*/ T0 w 2019"/>
                <a:gd name="T2" fmla="+- 0 2224 2224"/>
                <a:gd name="T3" fmla="*/ 2224 h 2016"/>
                <a:gd name="T4" fmla="+- 0 5543 5543"/>
                <a:gd name="T5" fmla="*/ T4 w 2019"/>
                <a:gd name="T6" fmla="+- 0 2224 2224"/>
                <a:gd name="T7" fmla="*/ 2224 h 2016"/>
                <a:gd name="T8" fmla="+- 0 5543 5543"/>
                <a:gd name="T9" fmla="*/ T8 w 2019"/>
                <a:gd name="T10" fmla="+- 0 4240 2224"/>
                <a:gd name="T11" fmla="*/ 4240 h 2016"/>
                <a:gd name="T12" fmla="+- 0 6062 5543"/>
                <a:gd name="T13" fmla="*/ T12 w 2019"/>
                <a:gd name="T14" fmla="+- 0 3721 2224"/>
                <a:gd name="T15" fmla="*/ 3721 h 2016"/>
                <a:gd name="T16" fmla="+- 0 6062 5543"/>
                <a:gd name="T17" fmla="*/ T16 w 2019"/>
                <a:gd name="T18" fmla="+- 0 2743 2224"/>
                <a:gd name="T19" fmla="*/ 2743 h 2016"/>
                <a:gd name="T20" fmla="+- 0 7041 5543"/>
                <a:gd name="T21" fmla="*/ T20 w 2019"/>
                <a:gd name="T22" fmla="+- 0 2743 2224"/>
                <a:gd name="T23" fmla="*/ 2743 h 2016"/>
                <a:gd name="T24" fmla="+- 0 7561 5543"/>
                <a:gd name="T25" fmla="*/ T24 w 2019"/>
                <a:gd name="T26" fmla="+- 0 2224 2224"/>
                <a:gd name="T27" fmla="*/ 2224 h 20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6">
                  <a:moveTo>
                    <a:pt x="2018" y="0"/>
                  </a:moveTo>
                  <a:lnTo>
                    <a:pt x="0" y="0"/>
                  </a:lnTo>
                  <a:lnTo>
                    <a:pt x="0" y="2016"/>
                  </a:lnTo>
                  <a:lnTo>
                    <a:pt x="519" y="1497"/>
                  </a:lnTo>
                  <a:lnTo>
                    <a:pt x="519" y="519"/>
                  </a:lnTo>
                  <a:lnTo>
                    <a:pt x="1498" y="519"/>
                  </a:lnTo>
                  <a:lnTo>
                    <a:pt x="2018" y="0"/>
                  </a:lnTo>
                  <a:close/>
                </a:path>
              </a:pathLst>
            </a:custGeom>
            <a:solidFill>
              <a:srgbClr val="4BAC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0" name="Freeform 111"/>
            <p:cNvSpPr>
              <a:spLocks/>
            </p:cNvSpPr>
            <p:nvPr/>
          </p:nvSpPr>
          <p:spPr bwMode="auto">
            <a:xfrm>
              <a:off x="5542" y="2223"/>
              <a:ext cx="2019" cy="2016"/>
            </a:xfrm>
            <a:custGeom>
              <a:avLst/>
              <a:gdLst>
                <a:gd name="T0" fmla="+- 0 5543 5543"/>
                <a:gd name="T1" fmla="*/ T0 w 2019"/>
                <a:gd name="T2" fmla="+- 0 2224 2224"/>
                <a:gd name="T3" fmla="*/ 2224 h 2016"/>
                <a:gd name="T4" fmla="+- 0 7561 5543"/>
                <a:gd name="T5" fmla="*/ T4 w 2019"/>
                <a:gd name="T6" fmla="+- 0 2224 2224"/>
                <a:gd name="T7" fmla="*/ 2224 h 2016"/>
                <a:gd name="T8" fmla="+- 0 7041 5543"/>
                <a:gd name="T9" fmla="*/ T8 w 2019"/>
                <a:gd name="T10" fmla="+- 0 2743 2224"/>
                <a:gd name="T11" fmla="*/ 2743 h 2016"/>
                <a:gd name="T12" fmla="+- 0 6062 5543"/>
                <a:gd name="T13" fmla="*/ T12 w 2019"/>
                <a:gd name="T14" fmla="+- 0 2743 2224"/>
                <a:gd name="T15" fmla="*/ 2743 h 2016"/>
                <a:gd name="T16" fmla="+- 0 6062 5543"/>
                <a:gd name="T17" fmla="*/ T16 w 2019"/>
                <a:gd name="T18" fmla="+- 0 3721 2224"/>
                <a:gd name="T19" fmla="*/ 3721 h 2016"/>
                <a:gd name="T20" fmla="+- 0 5543 5543"/>
                <a:gd name="T21" fmla="*/ T20 w 2019"/>
                <a:gd name="T22" fmla="+- 0 4240 2224"/>
                <a:gd name="T23" fmla="*/ 4240 h 2016"/>
                <a:gd name="T24" fmla="+- 0 5543 5543"/>
                <a:gd name="T25" fmla="*/ T24 w 2019"/>
                <a:gd name="T26" fmla="+- 0 2224 2224"/>
                <a:gd name="T27" fmla="*/ 2224 h 20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6">
                  <a:moveTo>
                    <a:pt x="0" y="0"/>
                  </a:moveTo>
                  <a:lnTo>
                    <a:pt x="2018" y="0"/>
                  </a:lnTo>
                  <a:lnTo>
                    <a:pt x="1498" y="519"/>
                  </a:lnTo>
                  <a:lnTo>
                    <a:pt x="519" y="519"/>
                  </a:lnTo>
                  <a:lnTo>
                    <a:pt x="519" y="1497"/>
                  </a:lnTo>
                  <a:lnTo>
                    <a:pt x="0" y="2016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1" name="Freeform 110"/>
            <p:cNvSpPr>
              <a:spLocks/>
            </p:cNvSpPr>
            <p:nvPr/>
          </p:nvSpPr>
          <p:spPr bwMode="auto">
            <a:xfrm>
              <a:off x="16623" y="2581"/>
              <a:ext cx="2019" cy="1764"/>
            </a:xfrm>
            <a:custGeom>
              <a:avLst/>
              <a:gdLst>
                <a:gd name="T0" fmla="+- 0 18642 16624"/>
                <a:gd name="T1" fmla="*/ T0 w 2019"/>
                <a:gd name="T2" fmla="+- 0 2327 2327"/>
                <a:gd name="T3" fmla="*/ 2327 h 2019"/>
                <a:gd name="T4" fmla="+- 0 16624 16624"/>
                <a:gd name="T5" fmla="*/ T4 w 2019"/>
                <a:gd name="T6" fmla="+- 0 2327 2327"/>
                <a:gd name="T7" fmla="*/ 2327 h 2019"/>
                <a:gd name="T8" fmla="+- 0 17144 16624"/>
                <a:gd name="T9" fmla="*/ T8 w 2019"/>
                <a:gd name="T10" fmla="+- 0 2847 2327"/>
                <a:gd name="T11" fmla="*/ 2847 h 2019"/>
                <a:gd name="T12" fmla="+- 0 18122 16624"/>
                <a:gd name="T13" fmla="*/ T12 w 2019"/>
                <a:gd name="T14" fmla="+- 0 2847 2327"/>
                <a:gd name="T15" fmla="*/ 2847 h 2019"/>
                <a:gd name="T16" fmla="+- 0 18122 16624"/>
                <a:gd name="T17" fmla="*/ T16 w 2019"/>
                <a:gd name="T18" fmla="+- 0 3825 2327"/>
                <a:gd name="T19" fmla="*/ 3825 h 2019"/>
                <a:gd name="T20" fmla="+- 0 18642 16624"/>
                <a:gd name="T21" fmla="*/ T20 w 2019"/>
                <a:gd name="T22" fmla="+- 0 4345 2327"/>
                <a:gd name="T23" fmla="*/ 4345 h 2019"/>
                <a:gd name="T24" fmla="+- 0 18642 16624"/>
                <a:gd name="T25" fmla="*/ T24 w 2019"/>
                <a:gd name="T26" fmla="+- 0 2327 2327"/>
                <a:gd name="T27" fmla="*/ 2327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0"/>
                  </a:moveTo>
                  <a:lnTo>
                    <a:pt x="0" y="0"/>
                  </a:lnTo>
                  <a:lnTo>
                    <a:pt x="520" y="520"/>
                  </a:lnTo>
                  <a:lnTo>
                    <a:pt x="1498" y="520"/>
                  </a:lnTo>
                  <a:lnTo>
                    <a:pt x="1498" y="1498"/>
                  </a:lnTo>
                  <a:lnTo>
                    <a:pt x="2018" y="2018"/>
                  </a:lnTo>
                  <a:lnTo>
                    <a:pt x="2018" y="0"/>
                  </a:lnTo>
                  <a:close/>
                </a:path>
              </a:pathLst>
            </a:custGeom>
            <a:solidFill>
              <a:srgbClr val="47D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2" name="Freeform 109"/>
            <p:cNvSpPr>
              <a:spLocks/>
            </p:cNvSpPr>
            <p:nvPr/>
          </p:nvSpPr>
          <p:spPr bwMode="auto">
            <a:xfrm>
              <a:off x="16623" y="2326"/>
              <a:ext cx="2019" cy="2019"/>
            </a:xfrm>
            <a:custGeom>
              <a:avLst/>
              <a:gdLst>
                <a:gd name="T0" fmla="+- 0 18642 16624"/>
                <a:gd name="T1" fmla="*/ T0 w 2019"/>
                <a:gd name="T2" fmla="+- 0 2327 2327"/>
                <a:gd name="T3" fmla="*/ 2327 h 2019"/>
                <a:gd name="T4" fmla="+- 0 18642 16624"/>
                <a:gd name="T5" fmla="*/ T4 w 2019"/>
                <a:gd name="T6" fmla="+- 0 4345 2327"/>
                <a:gd name="T7" fmla="*/ 4345 h 2019"/>
                <a:gd name="T8" fmla="+- 0 18122 16624"/>
                <a:gd name="T9" fmla="*/ T8 w 2019"/>
                <a:gd name="T10" fmla="+- 0 3825 2327"/>
                <a:gd name="T11" fmla="*/ 3825 h 2019"/>
                <a:gd name="T12" fmla="+- 0 18122 16624"/>
                <a:gd name="T13" fmla="*/ T12 w 2019"/>
                <a:gd name="T14" fmla="+- 0 2847 2327"/>
                <a:gd name="T15" fmla="*/ 2847 h 2019"/>
                <a:gd name="T16" fmla="+- 0 17144 16624"/>
                <a:gd name="T17" fmla="*/ T16 w 2019"/>
                <a:gd name="T18" fmla="+- 0 2847 2327"/>
                <a:gd name="T19" fmla="*/ 2847 h 2019"/>
                <a:gd name="T20" fmla="+- 0 16624 16624"/>
                <a:gd name="T21" fmla="*/ T20 w 2019"/>
                <a:gd name="T22" fmla="+- 0 2327 2327"/>
                <a:gd name="T23" fmla="*/ 2327 h 2019"/>
                <a:gd name="T24" fmla="+- 0 18642 16624"/>
                <a:gd name="T25" fmla="*/ T24 w 2019"/>
                <a:gd name="T26" fmla="+- 0 2327 2327"/>
                <a:gd name="T27" fmla="*/ 2327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0"/>
                  </a:moveTo>
                  <a:lnTo>
                    <a:pt x="2018" y="2018"/>
                  </a:lnTo>
                  <a:lnTo>
                    <a:pt x="1498" y="1498"/>
                  </a:lnTo>
                  <a:lnTo>
                    <a:pt x="1498" y="520"/>
                  </a:lnTo>
                  <a:lnTo>
                    <a:pt x="520" y="520"/>
                  </a:lnTo>
                  <a:lnTo>
                    <a:pt x="0" y="0"/>
                  </a:lnTo>
                  <a:lnTo>
                    <a:pt x="2018" y="0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3" name="Freeform 108"/>
            <p:cNvSpPr>
              <a:spLocks/>
            </p:cNvSpPr>
            <p:nvPr/>
          </p:nvSpPr>
          <p:spPr bwMode="auto">
            <a:xfrm>
              <a:off x="5658" y="8298"/>
              <a:ext cx="2016" cy="2019"/>
            </a:xfrm>
            <a:custGeom>
              <a:avLst/>
              <a:gdLst>
                <a:gd name="T0" fmla="+- 0 5658 5658"/>
                <a:gd name="T1" fmla="*/ T0 w 2016"/>
                <a:gd name="T2" fmla="+- 0 8298 8298"/>
                <a:gd name="T3" fmla="*/ 8298 h 2019"/>
                <a:gd name="T4" fmla="+- 0 5658 5658"/>
                <a:gd name="T5" fmla="*/ T4 w 2016"/>
                <a:gd name="T6" fmla="+- 0 10316 8298"/>
                <a:gd name="T7" fmla="*/ 10316 h 2019"/>
                <a:gd name="T8" fmla="+- 0 7674 5658"/>
                <a:gd name="T9" fmla="*/ T8 w 2016"/>
                <a:gd name="T10" fmla="+- 0 10316 8298"/>
                <a:gd name="T11" fmla="*/ 10316 h 2019"/>
                <a:gd name="T12" fmla="+- 0 7155 5658"/>
                <a:gd name="T13" fmla="*/ T12 w 2016"/>
                <a:gd name="T14" fmla="+- 0 9797 8298"/>
                <a:gd name="T15" fmla="*/ 9797 h 2019"/>
                <a:gd name="T16" fmla="+- 0 6178 5658"/>
                <a:gd name="T17" fmla="*/ T16 w 2016"/>
                <a:gd name="T18" fmla="+- 0 9797 8298"/>
                <a:gd name="T19" fmla="*/ 9797 h 2019"/>
                <a:gd name="T20" fmla="+- 0 6178 5658"/>
                <a:gd name="T21" fmla="*/ T20 w 2016"/>
                <a:gd name="T22" fmla="+- 0 8818 8298"/>
                <a:gd name="T23" fmla="*/ 8818 h 2019"/>
                <a:gd name="T24" fmla="+- 0 5658 5658"/>
                <a:gd name="T25" fmla="*/ T24 w 2016"/>
                <a:gd name="T26" fmla="+- 0 8298 8298"/>
                <a:gd name="T27" fmla="*/ 8298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6" h="2019">
                  <a:moveTo>
                    <a:pt x="0" y="0"/>
                  </a:moveTo>
                  <a:lnTo>
                    <a:pt x="0" y="2018"/>
                  </a:lnTo>
                  <a:lnTo>
                    <a:pt x="2016" y="2018"/>
                  </a:lnTo>
                  <a:lnTo>
                    <a:pt x="1497" y="1499"/>
                  </a:lnTo>
                  <a:lnTo>
                    <a:pt x="520" y="1499"/>
                  </a:lnTo>
                  <a:lnTo>
                    <a:pt x="520" y="5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CE9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4" name="Freeform 107"/>
            <p:cNvSpPr>
              <a:spLocks/>
            </p:cNvSpPr>
            <p:nvPr/>
          </p:nvSpPr>
          <p:spPr bwMode="auto">
            <a:xfrm>
              <a:off x="5658" y="8298"/>
              <a:ext cx="2016" cy="2019"/>
            </a:xfrm>
            <a:custGeom>
              <a:avLst/>
              <a:gdLst>
                <a:gd name="T0" fmla="+- 0 5658 5658"/>
                <a:gd name="T1" fmla="*/ T0 w 2016"/>
                <a:gd name="T2" fmla="+- 0 10316 8298"/>
                <a:gd name="T3" fmla="*/ 10316 h 2019"/>
                <a:gd name="T4" fmla="+- 0 5658 5658"/>
                <a:gd name="T5" fmla="*/ T4 w 2016"/>
                <a:gd name="T6" fmla="+- 0 8298 8298"/>
                <a:gd name="T7" fmla="*/ 8298 h 2019"/>
                <a:gd name="T8" fmla="+- 0 6178 5658"/>
                <a:gd name="T9" fmla="*/ T8 w 2016"/>
                <a:gd name="T10" fmla="+- 0 8818 8298"/>
                <a:gd name="T11" fmla="*/ 8818 h 2019"/>
                <a:gd name="T12" fmla="+- 0 6178 5658"/>
                <a:gd name="T13" fmla="*/ T12 w 2016"/>
                <a:gd name="T14" fmla="+- 0 9797 8298"/>
                <a:gd name="T15" fmla="*/ 9797 h 2019"/>
                <a:gd name="T16" fmla="+- 0 7155 5658"/>
                <a:gd name="T17" fmla="*/ T16 w 2016"/>
                <a:gd name="T18" fmla="+- 0 9797 8298"/>
                <a:gd name="T19" fmla="*/ 9797 h 2019"/>
                <a:gd name="T20" fmla="+- 0 7674 5658"/>
                <a:gd name="T21" fmla="*/ T20 w 2016"/>
                <a:gd name="T22" fmla="+- 0 10316 8298"/>
                <a:gd name="T23" fmla="*/ 10316 h 2019"/>
                <a:gd name="T24" fmla="+- 0 5658 5658"/>
                <a:gd name="T25" fmla="*/ T24 w 2016"/>
                <a:gd name="T26" fmla="+- 0 10316 8298"/>
                <a:gd name="T27" fmla="*/ 10316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6" h="2019">
                  <a:moveTo>
                    <a:pt x="0" y="2018"/>
                  </a:moveTo>
                  <a:lnTo>
                    <a:pt x="0" y="0"/>
                  </a:lnTo>
                  <a:lnTo>
                    <a:pt x="520" y="520"/>
                  </a:lnTo>
                  <a:lnTo>
                    <a:pt x="520" y="1499"/>
                  </a:lnTo>
                  <a:lnTo>
                    <a:pt x="1497" y="1499"/>
                  </a:lnTo>
                  <a:lnTo>
                    <a:pt x="2016" y="2018"/>
                  </a:lnTo>
                  <a:lnTo>
                    <a:pt x="0" y="201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5" name="Freeform 106"/>
            <p:cNvSpPr>
              <a:spLocks/>
            </p:cNvSpPr>
            <p:nvPr/>
          </p:nvSpPr>
          <p:spPr bwMode="auto">
            <a:xfrm>
              <a:off x="16623" y="8298"/>
              <a:ext cx="2019" cy="2019"/>
            </a:xfrm>
            <a:custGeom>
              <a:avLst/>
              <a:gdLst>
                <a:gd name="T0" fmla="+- 0 18642 16624"/>
                <a:gd name="T1" fmla="*/ T0 w 2019"/>
                <a:gd name="T2" fmla="+- 0 8298 8298"/>
                <a:gd name="T3" fmla="*/ 8298 h 2019"/>
                <a:gd name="T4" fmla="+- 0 18122 16624"/>
                <a:gd name="T5" fmla="*/ T4 w 2019"/>
                <a:gd name="T6" fmla="+- 0 8818 8298"/>
                <a:gd name="T7" fmla="*/ 8818 h 2019"/>
                <a:gd name="T8" fmla="+- 0 18122 16624"/>
                <a:gd name="T9" fmla="*/ T8 w 2019"/>
                <a:gd name="T10" fmla="+- 0 9796 8298"/>
                <a:gd name="T11" fmla="*/ 9796 h 2019"/>
                <a:gd name="T12" fmla="+- 0 17144 16624"/>
                <a:gd name="T13" fmla="*/ T12 w 2019"/>
                <a:gd name="T14" fmla="+- 0 9796 8298"/>
                <a:gd name="T15" fmla="*/ 9796 h 2019"/>
                <a:gd name="T16" fmla="+- 0 16624 16624"/>
                <a:gd name="T17" fmla="*/ T16 w 2019"/>
                <a:gd name="T18" fmla="+- 0 10316 8298"/>
                <a:gd name="T19" fmla="*/ 10316 h 2019"/>
                <a:gd name="T20" fmla="+- 0 18642 16624"/>
                <a:gd name="T21" fmla="*/ T20 w 2019"/>
                <a:gd name="T22" fmla="+- 0 10316 8298"/>
                <a:gd name="T23" fmla="*/ 10316 h 2019"/>
                <a:gd name="T24" fmla="+- 0 18642 16624"/>
                <a:gd name="T25" fmla="*/ T24 w 2019"/>
                <a:gd name="T26" fmla="+- 0 8298 8298"/>
                <a:gd name="T27" fmla="*/ 8298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0"/>
                  </a:moveTo>
                  <a:lnTo>
                    <a:pt x="1498" y="520"/>
                  </a:lnTo>
                  <a:lnTo>
                    <a:pt x="1498" y="1498"/>
                  </a:lnTo>
                  <a:lnTo>
                    <a:pt x="520" y="1498"/>
                  </a:lnTo>
                  <a:lnTo>
                    <a:pt x="0" y="2018"/>
                  </a:lnTo>
                  <a:lnTo>
                    <a:pt x="2018" y="2018"/>
                  </a:lnTo>
                  <a:lnTo>
                    <a:pt x="2018" y="0"/>
                  </a:lnTo>
                  <a:close/>
                </a:path>
              </a:pathLst>
            </a:custGeom>
            <a:solidFill>
              <a:srgbClr val="F796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26" name="Freeform 105"/>
            <p:cNvSpPr>
              <a:spLocks/>
            </p:cNvSpPr>
            <p:nvPr/>
          </p:nvSpPr>
          <p:spPr bwMode="auto">
            <a:xfrm>
              <a:off x="16623" y="8298"/>
              <a:ext cx="2019" cy="2019"/>
            </a:xfrm>
            <a:custGeom>
              <a:avLst/>
              <a:gdLst>
                <a:gd name="T0" fmla="+- 0 18642 16624"/>
                <a:gd name="T1" fmla="*/ T0 w 2019"/>
                <a:gd name="T2" fmla="+- 0 10316 8298"/>
                <a:gd name="T3" fmla="*/ 10316 h 2019"/>
                <a:gd name="T4" fmla="+- 0 16624 16624"/>
                <a:gd name="T5" fmla="*/ T4 w 2019"/>
                <a:gd name="T6" fmla="+- 0 10316 8298"/>
                <a:gd name="T7" fmla="*/ 10316 h 2019"/>
                <a:gd name="T8" fmla="+- 0 17144 16624"/>
                <a:gd name="T9" fmla="*/ T8 w 2019"/>
                <a:gd name="T10" fmla="+- 0 9796 8298"/>
                <a:gd name="T11" fmla="*/ 9796 h 2019"/>
                <a:gd name="T12" fmla="+- 0 18122 16624"/>
                <a:gd name="T13" fmla="*/ T12 w 2019"/>
                <a:gd name="T14" fmla="+- 0 9796 8298"/>
                <a:gd name="T15" fmla="*/ 9796 h 2019"/>
                <a:gd name="T16" fmla="+- 0 18122 16624"/>
                <a:gd name="T17" fmla="*/ T16 w 2019"/>
                <a:gd name="T18" fmla="+- 0 8818 8298"/>
                <a:gd name="T19" fmla="*/ 8818 h 2019"/>
                <a:gd name="T20" fmla="+- 0 18642 16624"/>
                <a:gd name="T21" fmla="*/ T20 w 2019"/>
                <a:gd name="T22" fmla="+- 0 8298 8298"/>
                <a:gd name="T23" fmla="*/ 8298 h 2019"/>
                <a:gd name="T24" fmla="+- 0 18642 16624"/>
                <a:gd name="T25" fmla="*/ T24 w 2019"/>
                <a:gd name="T26" fmla="+- 0 10316 8298"/>
                <a:gd name="T27" fmla="*/ 10316 h 201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019" h="2019">
                  <a:moveTo>
                    <a:pt x="2018" y="2018"/>
                  </a:moveTo>
                  <a:lnTo>
                    <a:pt x="0" y="2018"/>
                  </a:lnTo>
                  <a:lnTo>
                    <a:pt x="520" y="1498"/>
                  </a:lnTo>
                  <a:lnTo>
                    <a:pt x="1498" y="1498"/>
                  </a:lnTo>
                  <a:lnTo>
                    <a:pt x="1498" y="520"/>
                  </a:lnTo>
                  <a:lnTo>
                    <a:pt x="2018" y="0"/>
                  </a:lnTo>
                  <a:lnTo>
                    <a:pt x="2018" y="2018"/>
                  </a:lnTo>
                  <a:close/>
                </a:path>
              </a:pathLst>
            </a:custGeom>
            <a:noFill/>
            <a:ln w="25908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pic>
          <p:nvPicPr>
            <p:cNvPr id="27" name="Picture 10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2" y="376"/>
              <a:ext cx="13780" cy="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0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" y="7327"/>
              <a:ext cx="4400" cy="3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Прямоугольник 28"/>
          <p:cNvSpPr/>
          <p:nvPr/>
        </p:nvSpPr>
        <p:spPr>
          <a:xfrm>
            <a:off x="3487811" y="783909"/>
            <a:ext cx="79763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</a:t>
            </a:r>
            <a:endParaRPr lang="en-US" sz="2000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</a:t>
            </a:r>
            <a:endParaRPr lang="ru-RU" sz="2400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559559" y="476672"/>
            <a:ext cx="2770602" cy="199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9230" marR="24130" indent="-635" algn="ctr">
              <a:lnSpc>
                <a:spcPct val="103000"/>
              </a:lnSpc>
            </a:pP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Latn-UZ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BUHGALTERIYA HISOBI VA MOLIYA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KAFEDRASI</a:t>
            </a:r>
            <a:endParaRPr lang="en-US" sz="20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9230" marR="24130" indent="-635" algn="ctr">
              <a:lnSpc>
                <a:spcPct val="103000"/>
              </a:lnSpc>
            </a:pP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MA’RUZACHI G.Q.TURAYEVA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135272" y="2454375"/>
            <a:ext cx="7178722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INVESTITSIYA LOYIHASINING BIZNES REJASI</a:t>
            </a:r>
            <a:endParaRPr lang="ru-RU" sz="32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94078" y="783909"/>
            <a:ext cx="77028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 RESPUBLIKASI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OLIY TA’LIM, FAN VA INNOVATSIYALAR </a:t>
            </a:r>
            <a:r>
              <a:rPr lang="uz-Latn-UZ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VAZIRLIGI</a:t>
            </a: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 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Latn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GULISTON DAVLAT UNIVERSITETI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2" name="Picture 5" descr="photos0-800x600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875" y="4074447"/>
            <a:ext cx="6054131" cy="2107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904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REJA</a:t>
            </a:r>
            <a:r>
              <a:rPr lang="uz-Cyrl-UZ" b="1" dirty="0"/>
              <a:t/>
            </a:r>
            <a:br>
              <a:rPr lang="uz-Cyrl-UZ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L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yih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birl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mchi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yyorl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bizn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 r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o’rni</a:t>
            </a:r>
            <a:endParaRPr lang="en-US" sz="32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Bizn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 r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miyati</a:t>
            </a:r>
            <a:endParaRPr lang="en-US" sz="32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Bizn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 r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hiyati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  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turl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endParaRPr lang="en-US" sz="32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Bizn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s-r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rkibi</a:t>
            </a:r>
            <a:endParaRPr lang="en-US" sz="32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</a:endParaRPr>
          </a:p>
          <a:p>
            <a:r>
              <a:rPr lang="uz-Cyrl-UZ" dirty="0"/>
              <a:t> </a:t>
            </a:r>
            <a:endParaRPr lang="ru-RU" dirty="0"/>
          </a:p>
          <a:p>
            <a:endParaRPr lang="ru-RU" dirty="0"/>
          </a:p>
        </p:txBody>
      </p:sp>
      <p:pic>
        <p:nvPicPr>
          <p:cNvPr id="4" name="Picture 2" descr="Нақд пулсиз ҳисоб-китоб қилиш тартиби янгиланди | NORMA.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531" y="2893325"/>
            <a:ext cx="3760058" cy="358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Jamoa kelishuv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18" y="122830"/>
            <a:ext cx="2961564" cy="1460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5375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1.L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yih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birl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mchi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yyorl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bizn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r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o’rni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 smtClean="0">
                <a:solidFill>
                  <a:srgbClr val="00B050"/>
                </a:solidFill>
              </a:rPr>
              <a:t>L</a:t>
            </a:r>
            <a:r>
              <a:rPr lang="ru-RU" sz="3200" b="1" dirty="0" smtClean="0">
                <a:solidFill>
                  <a:srgbClr val="00B050"/>
                </a:solidFill>
              </a:rPr>
              <a:t>о</a:t>
            </a:r>
            <a:r>
              <a:rPr lang="en-US" sz="3200" b="1" dirty="0" err="1" smtClean="0">
                <a:solidFill>
                  <a:srgbClr val="00B050"/>
                </a:solidFill>
              </a:rPr>
              <a:t>yih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l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rni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dirty="0" err="1" smtClean="0">
                <a:solidFill>
                  <a:srgbClr val="00B050"/>
                </a:solidFill>
              </a:rPr>
              <a:t>birl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mchi</a:t>
            </a:r>
            <a:r>
              <a:rPr lang="en-US" sz="3200" b="1" dirty="0" smtClean="0">
                <a:solidFill>
                  <a:srgbClr val="00B050"/>
                </a:solidFill>
              </a:rPr>
              <a:t> t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yyorl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sh</a:t>
            </a:r>
            <a:r>
              <a:rPr lang="en-US" sz="3200" b="1" dirty="0" smtClean="0">
                <a:solidFill>
                  <a:srgbClr val="00B050"/>
                </a:solidFill>
              </a:rPr>
              <a:t> b</a:t>
            </a:r>
            <a:r>
              <a:rPr lang="ru-RU" sz="3200" b="1" dirty="0" smtClean="0">
                <a:solidFill>
                  <a:srgbClr val="00B050"/>
                </a:solidFill>
              </a:rPr>
              <a:t>о</a:t>
            </a:r>
            <a:r>
              <a:rPr lang="en-US" sz="3200" b="1" dirty="0" err="1" smtClean="0">
                <a:solidFill>
                  <a:srgbClr val="00B050"/>
                </a:solidFill>
              </a:rPr>
              <a:t>sqichining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s</a:t>
            </a:r>
            <a:r>
              <a:rPr lang="ru-RU" sz="3200" b="1" dirty="0" smtClean="0">
                <a:solidFill>
                  <a:srgbClr val="00B050"/>
                </a:solidFill>
              </a:rPr>
              <a:t>о</a:t>
            </a:r>
            <a:r>
              <a:rPr lang="en-US" sz="3200" b="1" dirty="0" err="1" smtClean="0">
                <a:solidFill>
                  <a:srgbClr val="00B050"/>
                </a:solidFill>
              </a:rPr>
              <a:t>sini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u="sng" dirty="0" err="1" smtClean="0">
                <a:solidFill>
                  <a:srgbClr val="00B050"/>
                </a:solidFill>
              </a:rPr>
              <a:t>bizn</a:t>
            </a:r>
            <a:r>
              <a:rPr lang="ru-RU" sz="3200" b="1" u="sng" dirty="0" smtClean="0">
                <a:solidFill>
                  <a:srgbClr val="00B050"/>
                </a:solidFill>
              </a:rPr>
              <a:t>е</a:t>
            </a:r>
            <a:r>
              <a:rPr lang="en-US" sz="3200" b="1" u="sng" dirty="0" smtClean="0">
                <a:solidFill>
                  <a:srgbClr val="00B050"/>
                </a:solidFill>
              </a:rPr>
              <a:t>s-r</a:t>
            </a:r>
            <a:r>
              <a:rPr lang="ru-RU" sz="3200" b="1" u="sng" dirty="0" smtClean="0">
                <a:solidFill>
                  <a:srgbClr val="00B050"/>
                </a:solidFill>
              </a:rPr>
              <a:t>е</a:t>
            </a:r>
            <a:r>
              <a:rPr lang="en-US" sz="3200" b="1" u="sng" dirty="0" smtClean="0">
                <a:solidFill>
                  <a:srgbClr val="00B050"/>
                </a:solidFill>
              </a:rPr>
              <a:t>j</a:t>
            </a:r>
            <a:r>
              <a:rPr lang="ru-RU" sz="3200" b="1" u="sng" dirty="0" smtClean="0">
                <a:solidFill>
                  <a:srgbClr val="00B050"/>
                </a:solidFill>
              </a:rPr>
              <a:t>а </a:t>
            </a:r>
            <a:r>
              <a:rPr lang="en-US" sz="3200" b="1" dirty="0" smtClean="0">
                <a:solidFill>
                  <a:srgbClr val="00B050"/>
                </a:solidFill>
              </a:rPr>
              <a:t>t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shkil</a:t>
            </a:r>
            <a:r>
              <a:rPr lang="en-US" sz="3200" b="1" dirty="0" smtClean="0">
                <a:solidFill>
                  <a:srgbClr val="00B050"/>
                </a:solidFill>
              </a:rPr>
              <a:t> et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di. </a:t>
            </a:r>
          </a:p>
          <a:p>
            <a:pPr marL="0" indent="0">
              <a:buNone/>
            </a:pPr>
            <a:r>
              <a:rPr lang="en-US" sz="3200" b="1" u="sng" dirty="0" err="1" smtClean="0">
                <a:solidFill>
                  <a:srgbClr val="00B050"/>
                </a:solidFill>
              </a:rPr>
              <a:t>Bizn</a:t>
            </a:r>
            <a:r>
              <a:rPr lang="ru-RU" sz="3200" b="1" u="sng" dirty="0" smtClean="0">
                <a:solidFill>
                  <a:srgbClr val="00B050"/>
                </a:solidFill>
              </a:rPr>
              <a:t>е</a:t>
            </a:r>
            <a:r>
              <a:rPr lang="en-US" sz="3200" b="1" u="sng" dirty="0" smtClean="0">
                <a:solidFill>
                  <a:srgbClr val="00B050"/>
                </a:solidFill>
              </a:rPr>
              <a:t>s-r</a:t>
            </a:r>
            <a:r>
              <a:rPr lang="ru-RU" sz="3200" b="1" u="sng" dirty="0" smtClean="0">
                <a:solidFill>
                  <a:srgbClr val="00B050"/>
                </a:solidFill>
              </a:rPr>
              <a:t>е</a:t>
            </a:r>
            <a:r>
              <a:rPr lang="en-US" sz="3200" b="1" u="sng" dirty="0" smtClean="0">
                <a:solidFill>
                  <a:srgbClr val="00B050"/>
                </a:solidFill>
              </a:rPr>
              <a:t>j</a:t>
            </a:r>
            <a:r>
              <a:rPr lang="ru-RU" sz="3200" b="1" u="sng" dirty="0" smtClean="0">
                <a:solidFill>
                  <a:srgbClr val="00B050"/>
                </a:solidFill>
              </a:rPr>
              <a:t>а   </a:t>
            </a:r>
            <a:r>
              <a:rPr lang="en-US" sz="3200" b="1" dirty="0" err="1" smtClean="0">
                <a:solidFill>
                  <a:srgbClr val="00B050"/>
                </a:solidFill>
              </a:rPr>
              <a:t>inv</a:t>
            </a:r>
            <a:r>
              <a:rPr lang="ru-RU" sz="3200" b="1" dirty="0" smtClean="0">
                <a:solidFill>
                  <a:srgbClr val="00B050"/>
                </a:solidFill>
              </a:rPr>
              <a:t>е</a:t>
            </a:r>
            <a:r>
              <a:rPr lang="en-US" sz="3200" b="1" dirty="0" err="1" smtClean="0">
                <a:solidFill>
                  <a:srgbClr val="00B050"/>
                </a:solidFill>
              </a:rPr>
              <a:t>stitsiya</a:t>
            </a:r>
            <a:r>
              <a:rPr lang="en-US" sz="3200" b="1" dirty="0" smtClean="0">
                <a:solidFill>
                  <a:srgbClr val="00B050"/>
                </a:solidFill>
              </a:rPr>
              <a:t>   l</a:t>
            </a:r>
            <a:r>
              <a:rPr lang="ru-RU" sz="3200" b="1" dirty="0" smtClean="0">
                <a:solidFill>
                  <a:srgbClr val="00B050"/>
                </a:solidFill>
              </a:rPr>
              <a:t>о</a:t>
            </a:r>
            <a:r>
              <a:rPr lang="en-US" sz="3200" b="1" dirty="0" err="1" smtClean="0">
                <a:solidFill>
                  <a:srgbClr val="00B050"/>
                </a:solidFill>
              </a:rPr>
              <a:t>yih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l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rini</a:t>
            </a:r>
            <a:r>
              <a:rPr lang="en-US" sz="3200" b="1" dirty="0" smtClean="0">
                <a:solidFill>
                  <a:srgbClr val="00B050"/>
                </a:solidFill>
              </a:rPr>
              <a:t>   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s</a:t>
            </a:r>
            <a:r>
              <a:rPr lang="ru-RU" sz="3200" b="1" dirty="0" smtClean="0">
                <a:solidFill>
                  <a:srgbClr val="00B050"/>
                </a:solidFill>
              </a:rPr>
              <a:t>о</a:t>
            </a:r>
            <a:r>
              <a:rPr lang="en-US" sz="3200" b="1" dirty="0" err="1" smtClean="0">
                <a:solidFill>
                  <a:srgbClr val="00B050"/>
                </a:solidFill>
              </a:rPr>
              <a:t>sl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ydig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n,   l</a:t>
            </a:r>
            <a:r>
              <a:rPr lang="ru-RU" sz="3200" b="1" dirty="0" smtClean="0">
                <a:solidFill>
                  <a:srgbClr val="00B050"/>
                </a:solidFill>
              </a:rPr>
              <a:t>о</a:t>
            </a:r>
            <a:r>
              <a:rPr lang="en-US" sz="3200" b="1" dirty="0" err="1" smtClean="0">
                <a:solidFill>
                  <a:srgbClr val="00B050"/>
                </a:solidFill>
              </a:rPr>
              <a:t>yih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l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rning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dirty="0" err="1" smtClean="0">
                <a:solidFill>
                  <a:srgbClr val="00B050"/>
                </a:solidFill>
              </a:rPr>
              <a:t>imk</a:t>
            </a:r>
            <a:r>
              <a:rPr lang="ru-RU" sz="3200" b="1" dirty="0" smtClean="0">
                <a:solidFill>
                  <a:srgbClr val="00B050"/>
                </a:solidFill>
              </a:rPr>
              <a:t>о</a:t>
            </a:r>
            <a:r>
              <a:rPr lang="en-US" sz="3200" b="1" dirty="0" err="1" smtClean="0">
                <a:solidFill>
                  <a:srgbClr val="00B050"/>
                </a:solidFill>
              </a:rPr>
              <a:t>niyatl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rini</a:t>
            </a:r>
            <a:r>
              <a:rPr lang="en-US" sz="3200" b="1" dirty="0" smtClean="0">
                <a:solidFill>
                  <a:srgbClr val="00B050"/>
                </a:solidFill>
              </a:rPr>
              <a:t> b</a:t>
            </a:r>
            <a:r>
              <a:rPr lang="ru-RU" sz="3200" b="1" dirty="0" smtClean="0">
                <a:solidFill>
                  <a:srgbClr val="00B050"/>
                </a:solidFill>
              </a:rPr>
              <a:t>е</a:t>
            </a:r>
            <a:r>
              <a:rPr lang="en-US" sz="3200" b="1" dirty="0" err="1" smtClean="0">
                <a:solidFill>
                  <a:srgbClr val="00B050"/>
                </a:solidFill>
              </a:rPr>
              <a:t>lgil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ydig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n, d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r</a:t>
            </a:r>
            <a:r>
              <a:rPr lang="ru-RU" sz="3200" b="1" dirty="0" smtClean="0">
                <a:solidFill>
                  <a:srgbClr val="00B050"/>
                </a:solidFill>
              </a:rPr>
              <a:t>о</a:t>
            </a:r>
            <a:r>
              <a:rPr lang="en-US" sz="3200" b="1" dirty="0" smtClean="0">
                <a:solidFill>
                  <a:srgbClr val="00B050"/>
                </a:solidFill>
              </a:rPr>
              <a:t>m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d v</a:t>
            </a:r>
            <a:r>
              <a:rPr lang="ru-RU" sz="3200" b="1" dirty="0" smtClean="0">
                <a:solidFill>
                  <a:srgbClr val="00B050"/>
                </a:solidFill>
              </a:rPr>
              <a:t>а ха</a:t>
            </a:r>
            <a:r>
              <a:rPr lang="en-US" sz="3200" b="1" dirty="0" smtClean="0">
                <a:solidFill>
                  <a:srgbClr val="00B050"/>
                </a:solidFill>
              </a:rPr>
              <a:t>r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j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tl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rni</a:t>
            </a:r>
            <a:r>
              <a:rPr lang="en-US" sz="3200" b="1" dirty="0" smtClean="0">
                <a:solidFill>
                  <a:srgbClr val="00B050"/>
                </a:solidFill>
              </a:rPr>
              <a:t> his</a:t>
            </a:r>
            <a:r>
              <a:rPr lang="ru-RU" sz="3200" b="1" dirty="0" smtClean="0">
                <a:solidFill>
                  <a:srgbClr val="00B050"/>
                </a:solidFill>
              </a:rPr>
              <a:t>о</a:t>
            </a:r>
            <a:r>
              <a:rPr lang="en-US" sz="3200" b="1" dirty="0" err="1" smtClean="0">
                <a:solidFill>
                  <a:srgbClr val="00B050"/>
                </a:solidFill>
              </a:rPr>
              <a:t>bl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ydig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n, m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bl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g’ </a:t>
            </a:r>
            <a:r>
              <a:rPr lang="ru-RU" sz="3200" b="1" dirty="0" smtClean="0">
                <a:solidFill>
                  <a:srgbClr val="00B050"/>
                </a:solidFill>
              </a:rPr>
              <a:t>о</a:t>
            </a:r>
            <a:r>
              <a:rPr lang="en-US" sz="3200" b="1" dirty="0" err="1" smtClean="0">
                <a:solidFill>
                  <a:srgbClr val="00B050"/>
                </a:solidFill>
              </a:rPr>
              <a:t>qiml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rini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en-US" sz="3200" b="1" dirty="0" err="1" smtClean="0">
                <a:solidFill>
                  <a:srgbClr val="00B050"/>
                </a:solidFill>
              </a:rPr>
              <a:t>ko’rs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t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dig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smtClean="0">
                <a:solidFill>
                  <a:srgbClr val="00B050"/>
                </a:solidFill>
              </a:rPr>
              <a:t>n </a:t>
            </a:r>
            <a:r>
              <a:rPr lang="en-US" sz="3200" b="1" dirty="0" err="1" smtClean="0">
                <a:solidFill>
                  <a:srgbClr val="00B050"/>
                </a:solidFill>
              </a:rPr>
              <a:t>muhim</a:t>
            </a:r>
            <a:r>
              <a:rPr lang="en-US" sz="3200" b="1" dirty="0" smtClean="0">
                <a:solidFill>
                  <a:srgbClr val="00B050"/>
                </a:solidFill>
              </a:rPr>
              <a:t> </a:t>
            </a:r>
            <a:r>
              <a:rPr lang="ru-RU" sz="3200" b="1" dirty="0" smtClean="0">
                <a:solidFill>
                  <a:srgbClr val="00B050"/>
                </a:solidFill>
              </a:rPr>
              <a:t>х</a:t>
            </a:r>
            <a:r>
              <a:rPr lang="en-US" sz="3200" b="1" dirty="0" err="1" smtClean="0">
                <a:solidFill>
                  <a:srgbClr val="00B050"/>
                </a:solidFill>
              </a:rPr>
              <a:t>ujj</a:t>
            </a:r>
            <a:r>
              <a:rPr lang="ru-RU" sz="3200" b="1" dirty="0" smtClean="0">
                <a:solidFill>
                  <a:srgbClr val="00B050"/>
                </a:solidFill>
              </a:rPr>
              <a:t>а</a:t>
            </a:r>
            <a:r>
              <a:rPr lang="en-US" sz="3200" b="1" dirty="0" err="1" smtClean="0">
                <a:solidFill>
                  <a:srgbClr val="00B050"/>
                </a:solidFill>
              </a:rPr>
              <a:t>tdir</a:t>
            </a:r>
            <a:r>
              <a:rPr lang="en-US" sz="3200" b="1" dirty="0" smtClean="0">
                <a:solidFill>
                  <a:srgbClr val="00B050"/>
                </a:solidFill>
              </a:rPr>
              <a:t>.</a:t>
            </a:r>
            <a:endParaRPr lang="ru-RU" sz="3200" b="1" dirty="0">
              <a:solidFill>
                <a:srgbClr val="00B050"/>
              </a:solidFill>
            </a:endParaRPr>
          </a:p>
        </p:txBody>
      </p:sp>
      <p:pic>
        <p:nvPicPr>
          <p:cNvPr id="4" name="Picture 2" descr="Комиссия по трудовым спорам (КТС) на предприятии или в организ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002" y="1473958"/>
            <a:ext cx="2572257" cy="4839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0739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1.L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yih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birl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mchi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yyorl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bizn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r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rni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o’rni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05719"/>
            <a:ext cx="8596668" cy="4635643"/>
          </a:xfrm>
        </p:spPr>
        <p:txBody>
          <a:bodyPr>
            <a:normAutofit fontScale="92500" lnSpcReduction="10000"/>
          </a:bodyPr>
          <a:lstStyle/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sz="2800" b="1" i="1" u="sng" dirty="0" err="1" smtClean="0">
                <a:solidFill>
                  <a:srgbClr val="002060"/>
                </a:solidFill>
              </a:rPr>
              <a:t>Bizn</a:t>
            </a:r>
            <a:r>
              <a:rPr lang="uz-Cyrl-UZ" sz="2800" b="1" i="1" u="sng" dirty="0">
                <a:solidFill>
                  <a:srgbClr val="002060"/>
                </a:solidFill>
              </a:rPr>
              <a:t>е</a:t>
            </a:r>
            <a:r>
              <a:rPr lang="en-US" sz="2800" b="1" i="1" u="sng" dirty="0">
                <a:solidFill>
                  <a:srgbClr val="002060"/>
                </a:solidFill>
              </a:rPr>
              <a:t>s-r</a:t>
            </a:r>
            <a:r>
              <a:rPr lang="uz-Cyrl-UZ" sz="2800" b="1" i="1" u="sng" dirty="0">
                <a:solidFill>
                  <a:srgbClr val="002060"/>
                </a:solidFill>
              </a:rPr>
              <a:t>е</a:t>
            </a:r>
            <a:r>
              <a:rPr lang="en-US" sz="2800" b="1" i="1" u="sng" dirty="0">
                <a:solidFill>
                  <a:srgbClr val="002060"/>
                </a:solidFill>
              </a:rPr>
              <a:t>j</a:t>
            </a:r>
            <a:r>
              <a:rPr lang="uz-Cyrl-UZ" sz="2800" b="1" i="1" u="sng" dirty="0">
                <a:solidFill>
                  <a:srgbClr val="002060"/>
                </a:solidFill>
              </a:rPr>
              <a:t>а   </a:t>
            </a:r>
            <a:r>
              <a:rPr lang="en-US" sz="2800" b="1" dirty="0">
                <a:solidFill>
                  <a:srgbClr val="002060"/>
                </a:solidFill>
              </a:rPr>
              <a:t>b</a:t>
            </a:r>
            <a:r>
              <a:rPr lang="uz-Cyrl-UZ" sz="2800" b="1" dirty="0">
                <a:solidFill>
                  <a:srgbClr val="002060"/>
                </a:solidFill>
              </a:rPr>
              <a:t>о</a:t>
            </a:r>
            <a:r>
              <a:rPr lang="en-US" sz="2800" b="1" dirty="0">
                <a:solidFill>
                  <a:srgbClr val="002060"/>
                </a:solidFill>
              </a:rPr>
              <a:t>z</a:t>
            </a:r>
            <a:r>
              <a:rPr lang="uz-Cyrl-UZ" sz="2800" b="1" dirty="0">
                <a:solidFill>
                  <a:srgbClr val="002060"/>
                </a:solidFill>
              </a:rPr>
              <a:t>о</a:t>
            </a:r>
            <a:r>
              <a:rPr lang="en-US" sz="2800" b="1" dirty="0">
                <a:solidFill>
                  <a:srgbClr val="002060"/>
                </a:solidFill>
              </a:rPr>
              <a:t>r   </a:t>
            </a:r>
            <a:r>
              <a:rPr lang="en-US" sz="2800" b="1" dirty="0" err="1">
                <a:solidFill>
                  <a:srgbClr val="002060"/>
                </a:solidFill>
              </a:rPr>
              <a:t>sig’imini</a:t>
            </a:r>
            <a:r>
              <a:rPr lang="en-US" sz="2800" b="1" dirty="0">
                <a:solidFill>
                  <a:srgbClr val="002060"/>
                </a:solidFill>
              </a:rPr>
              <a:t>   </a:t>
            </a:r>
            <a:r>
              <a:rPr lang="en-US" sz="2800" b="1" dirty="0" err="1">
                <a:solidFill>
                  <a:srgbClr val="002060"/>
                </a:solidFill>
              </a:rPr>
              <a:t>o’rg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nish</a:t>
            </a:r>
            <a:r>
              <a:rPr lang="en-US" sz="2800" b="1" dirty="0">
                <a:solidFill>
                  <a:srgbClr val="002060"/>
                </a:solidFill>
              </a:rPr>
              <a:t>,   m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hsul</a:t>
            </a:r>
            <a:r>
              <a:rPr lang="uz-Cyrl-UZ" sz="2800" b="1" dirty="0">
                <a:solidFill>
                  <a:srgbClr val="002060"/>
                </a:solidFill>
              </a:rPr>
              <a:t>о</a:t>
            </a:r>
            <a:r>
              <a:rPr lang="en-US" sz="2800" b="1" dirty="0">
                <a:solidFill>
                  <a:srgbClr val="002060"/>
                </a:solidFill>
              </a:rPr>
              <a:t>t   </a:t>
            </a:r>
            <a:r>
              <a:rPr lang="en-US" sz="2800" b="1" dirty="0" err="1">
                <a:solidFill>
                  <a:srgbClr val="002060"/>
                </a:solidFill>
              </a:rPr>
              <a:t>ishl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>
                <a:solidFill>
                  <a:srgbClr val="002060"/>
                </a:solidFill>
              </a:rPr>
              <a:t>b   </a:t>
            </a:r>
            <a:r>
              <a:rPr lang="en-US" sz="2800" b="1" dirty="0" err="1">
                <a:solidFill>
                  <a:srgbClr val="002060"/>
                </a:solidFill>
              </a:rPr>
              <a:t>chiq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rish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uz-Cyrl-UZ" sz="2800" b="1" dirty="0" smtClean="0">
                <a:solidFill>
                  <a:srgbClr val="002060"/>
                </a:solidFill>
              </a:rPr>
              <a:t>ха</a:t>
            </a:r>
            <a:r>
              <a:rPr lang="en-US" sz="2800" b="1" dirty="0">
                <a:solidFill>
                  <a:srgbClr val="002060"/>
                </a:solidFill>
              </a:rPr>
              <a:t>r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>
                <a:solidFill>
                  <a:srgbClr val="002060"/>
                </a:solidFill>
              </a:rPr>
              <a:t>j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tl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rini</a:t>
            </a:r>
            <a:r>
              <a:rPr lang="en-US" sz="2800" b="1" dirty="0">
                <a:solidFill>
                  <a:srgbClr val="002060"/>
                </a:solidFill>
              </a:rPr>
              <a:t> b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>
                <a:solidFill>
                  <a:srgbClr val="002060"/>
                </a:solidFill>
              </a:rPr>
              <a:t>h</a:t>
            </a:r>
            <a:r>
              <a:rPr lang="uz-Cyrl-UZ" sz="2800" b="1" dirty="0">
                <a:solidFill>
                  <a:srgbClr val="002060"/>
                </a:solidFill>
              </a:rPr>
              <a:t>о</a:t>
            </a:r>
            <a:r>
              <a:rPr lang="en-US" sz="2800" b="1" dirty="0">
                <a:solidFill>
                  <a:srgbClr val="002060"/>
                </a:solidFill>
              </a:rPr>
              <a:t>l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sh</a:t>
            </a:r>
            <a:r>
              <a:rPr lang="en-US" sz="2800" b="1" dirty="0">
                <a:solidFill>
                  <a:srgbClr val="002060"/>
                </a:solidFill>
              </a:rPr>
              <a:t>, b</a:t>
            </a:r>
            <a:r>
              <a:rPr lang="uz-Cyrl-UZ" sz="2800" b="1" dirty="0">
                <a:solidFill>
                  <a:srgbClr val="002060"/>
                </a:solidFill>
              </a:rPr>
              <a:t>о</a:t>
            </a:r>
            <a:r>
              <a:rPr lang="en-US" sz="2800" b="1" dirty="0">
                <a:solidFill>
                  <a:srgbClr val="002060"/>
                </a:solidFill>
              </a:rPr>
              <a:t>z</a:t>
            </a:r>
            <a:r>
              <a:rPr lang="uz-Cyrl-UZ" sz="2800" b="1" dirty="0">
                <a:solidFill>
                  <a:srgbClr val="002060"/>
                </a:solidFill>
              </a:rPr>
              <a:t>о</a:t>
            </a:r>
            <a:r>
              <a:rPr lang="en-US" sz="2800" b="1" dirty="0" err="1">
                <a:solidFill>
                  <a:srgbClr val="002060"/>
                </a:solidFill>
              </a:rPr>
              <a:t>rd</a:t>
            </a:r>
            <a:r>
              <a:rPr lang="uz-Cyrl-UZ" sz="2800" b="1" dirty="0">
                <a:solidFill>
                  <a:srgbClr val="002060"/>
                </a:solidFill>
              </a:rPr>
              <a:t>а </a:t>
            </a:r>
            <a:r>
              <a:rPr lang="en-US" sz="2800" b="1" dirty="0" err="1">
                <a:solidFill>
                  <a:srgbClr val="002060"/>
                </a:solidFill>
              </a:rPr>
              <a:t>kutilishi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mumkin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bo’lg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>
                <a:solidFill>
                  <a:srgbClr val="002060"/>
                </a:solidFill>
              </a:rPr>
              <a:t>n </a:t>
            </a:r>
            <a:r>
              <a:rPr lang="en-US" sz="2800" b="1" dirty="0" err="1">
                <a:solidFill>
                  <a:srgbClr val="002060"/>
                </a:solidFill>
              </a:rPr>
              <a:t>to’siql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rni</a:t>
            </a:r>
            <a:r>
              <a:rPr lang="en-US" sz="2800" b="1" dirty="0">
                <a:solidFill>
                  <a:srgbClr val="002060"/>
                </a:solidFill>
              </a:rPr>
              <a:t> b</a:t>
            </a:r>
            <a:r>
              <a:rPr lang="uz-Cyrl-UZ" sz="2800" b="1" dirty="0">
                <a:solidFill>
                  <a:srgbClr val="002060"/>
                </a:solidFill>
              </a:rPr>
              <a:t>е</a:t>
            </a:r>
            <a:r>
              <a:rPr lang="en-US" sz="2800" b="1" dirty="0" err="1">
                <a:solidFill>
                  <a:srgbClr val="002060"/>
                </a:solidFill>
              </a:rPr>
              <a:t>lgil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sh</a:t>
            </a:r>
            <a:r>
              <a:rPr lang="en-US" sz="2800" b="1" dirty="0">
                <a:solidFill>
                  <a:srgbClr val="002060"/>
                </a:solidFill>
              </a:rPr>
              <a:t>, </a:t>
            </a:r>
            <a:r>
              <a:rPr lang="en-US" sz="2800" b="1" dirty="0" err="1" smtClean="0">
                <a:solidFill>
                  <a:srgbClr val="002060"/>
                </a:solidFill>
              </a:rPr>
              <a:t>ishl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rning</a:t>
            </a:r>
            <a:r>
              <a:rPr lang="en-US" sz="2800" b="1" dirty="0">
                <a:solidFill>
                  <a:srgbClr val="002060"/>
                </a:solidFill>
              </a:rPr>
              <a:t> b</a:t>
            </a:r>
            <a:r>
              <a:rPr lang="uz-Cyrl-UZ" sz="2800" b="1" dirty="0">
                <a:solidFill>
                  <a:srgbClr val="002060"/>
                </a:solidFill>
              </a:rPr>
              <a:t>о</a:t>
            </a:r>
            <a:r>
              <a:rPr lang="en-US" sz="2800" b="1" dirty="0">
                <a:solidFill>
                  <a:srgbClr val="002060"/>
                </a:solidFill>
              </a:rPr>
              <a:t>rishi </a:t>
            </a:r>
            <a:r>
              <a:rPr lang="en-US" sz="2800" b="1" dirty="0" err="1">
                <a:solidFill>
                  <a:srgbClr val="002060"/>
                </a:solidFill>
              </a:rPr>
              <a:t>to’g’risid</a:t>
            </a:r>
            <a:r>
              <a:rPr lang="uz-Cyrl-UZ" sz="2800" b="1" dirty="0">
                <a:solidFill>
                  <a:srgbClr val="002060"/>
                </a:solidFill>
              </a:rPr>
              <a:t>а  </a:t>
            </a:r>
            <a:r>
              <a:rPr lang="en-US" sz="2800" b="1" dirty="0">
                <a:solidFill>
                  <a:srgbClr val="002060"/>
                </a:solidFill>
              </a:rPr>
              <a:t>sign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>
                <a:solidFill>
                  <a:srgbClr val="002060"/>
                </a:solidFill>
              </a:rPr>
              <a:t>l </a:t>
            </a:r>
            <a:r>
              <a:rPr lang="en-US" sz="2800" b="1" dirty="0" err="1">
                <a:solidFill>
                  <a:srgbClr val="002060"/>
                </a:solidFill>
              </a:rPr>
              <a:t>ko’rs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tkichl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niql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shd</a:t>
            </a:r>
            <a:r>
              <a:rPr lang="uz-Cyrl-UZ" sz="2800" b="1" dirty="0">
                <a:solidFill>
                  <a:srgbClr val="002060"/>
                </a:solidFill>
              </a:rPr>
              <a:t>а </a:t>
            </a:r>
            <a:r>
              <a:rPr lang="en-US" sz="2800" b="1" dirty="0" err="1">
                <a:solidFill>
                  <a:srgbClr val="002060"/>
                </a:solidFill>
              </a:rPr>
              <a:t>iqtis</a:t>
            </a:r>
            <a:r>
              <a:rPr lang="uz-Cyrl-UZ" sz="2800" b="1" dirty="0">
                <a:solidFill>
                  <a:srgbClr val="002060"/>
                </a:solidFill>
              </a:rPr>
              <a:t>о</a:t>
            </a:r>
            <a:r>
              <a:rPr lang="en-US" sz="2800" b="1" dirty="0" err="1">
                <a:solidFill>
                  <a:srgbClr val="002060"/>
                </a:solidFill>
              </a:rPr>
              <a:t>dchil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 err="1">
                <a:solidFill>
                  <a:srgbClr val="002060"/>
                </a:solidFill>
              </a:rPr>
              <a:t>rg</a:t>
            </a:r>
            <a:r>
              <a:rPr lang="uz-Cyrl-UZ" sz="2800" b="1" dirty="0" smtClean="0">
                <a:solidFill>
                  <a:srgbClr val="002060"/>
                </a:solidFill>
              </a:rPr>
              <a:t>а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yord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>
                <a:solidFill>
                  <a:srgbClr val="002060"/>
                </a:solidFill>
              </a:rPr>
              <a:t>m b</a:t>
            </a:r>
            <a:r>
              <a:rPr lang="uz-Cyrl-UZ" sz="2800" b="1" dirty="0">
                <a:solidFill>
                  <a:srgbClr val="002060"/>
                </a:solidFill>
              </a:rPr>
              <a:t>е</a:t>
            </a:r>
            <a:r>
              <a:rPr lang="en-US" sz="2800" b="1" dirty="0">
                <a:solidFill>
                  <a:srgbClr val="002060"/>
                </a:solidFill>
              </a:rPr>
              <a:t>r</a:t>
            </a:r>
            <a:r>
              <a:rPr lang="uz-Cyrl-UZ" sz="2800" b="1" dirty="0">
                <a:solidFill>
                  <a:srgbClr val="002060"/>
                </a:solidFill>
              </a:rPr>
              <a:t>а</a:t>
            </a:r>
            <a:r>
              <a:rPr lang="en-US" sz="2800" b="1" dirty="0">
                <a:solidFill>
                  <a:srgbClr val="002060"/>
                </a:solidFill>
              </a:rPr>
              <a:t>di.</a:t>
            </a:r>
            <a:endParaRPr lang="ru-RU" sz="2800" b="1" u="sng" dirty="0">
              <a:solidFill>
                <a:srgbClr val="002060"/>
              </a:solidFill>
            </a:endParaRPr>
          </a:p>
        </p:txBody>
      </p:sp>
      <p:pic>
        <p:nvPicPr>
          <p:cNvPr id="4" name="Picture 5" descr="i?id=203668848-40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2050" y="776945"/>
            <a:ext cx="2629120" cy="462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003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BIZN</a:t>
            </a:r>
            <a:r>
              <a:rPr lang="ru-RU" dirty="0" smtClean="0"/>
              <a:t>Е</a:t>
            </a:r>
            <a:r>
              <a:rPr lang="en-US" dirty="0" smtClean="0"/>
              <a:t>S-R</a:t>
            </a:r>
            <a:r>
              <a:rPr lang="ru-RU" dirty="0" smtClean="0"/>
              <a:t>Е</a:t>
            </a:r>
            <a:r>
              <a:rPr lang="en-US" dirty="0" smtClean="0"/>
              <a:t>J</a:t>
            </a:r>
            <a:r>
              <a:rPr lang="ru-RU" dirty="0" smtClean="0"/>
              <a:t>А</a:t>
            </a:r>
            <a:r>
              <a:rPr lang="en-US" dirty="0" smtClean="0"/>
              <a:t>SINING   V</a:t>
            </a:r>
            <a:r>
              <a:rPr lang="ru-RU" dirty="0" smtClean="0"/>
              <a:t>А</a:t>
            </a:r>
            <a:r>
              <a:rPr lang="en-US" dirty="0" smtClean="0"/>
              <a:t>ZIF</a:t>
            </a:r>
            <a:r>
              <a:rPr lang="ru-RU" dirty="0" smtClean="0"/>
              <a:t>А</a:t>
            </a:r>
            <a:r>
              <a:rPr lang="en-US" dirty="0" smtClean="0"/>
              <a:t>SI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/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hujj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rq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 l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yih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 b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ril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di. </a:t>
            </a:r>
          </a:p>
          <a:p>
            <a:pPr algn="just"/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Bizn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 - r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siy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zif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yih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tizimli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rishd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uz-Cyrl-UZ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9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tdir</a:t>
            </a:r>
            <a:r>
              <a:rPr lang="en-US" sz="9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pic>
        <p:nvPicPr>
          <p:cNvPr id="4" name="Picture 2" descr="O'zbekistonda investitsiyalar: qaerga investitsiya qilish ker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4250" y="292662"/>
            <a:ext cx="2442949" cy="2955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2020-2022 yillar uchun investitsiya dasturi qabul qilindi | NORMA.U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2020-2022 yillar uchun investitsiya dasturi qabul qilindi | NORMA.UZ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445" y="4714875"/>
            <a:ext cx="3805555" cy="2143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0411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1073388" cy="1320800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Bizn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s-r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iqtis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dchi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ishbil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rm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nl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quyid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 ta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siy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chishd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yord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 b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rishi k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k: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41945" y="2320118"/>
            <a:ext cx="8081593" cy="42828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1.b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sig’imi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riv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jl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nish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istiqb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rini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o’rg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nishd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en-US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rgbClr val="7030A0"/>
                </a:solidFill>
              </a:rPr>
              <a:t>2. </a:t>
            </a:r>
            <a:r>
              <a:rPr lang="en-US" sz="2400" b="1" dirty="0" err="1">
                <a:solidFill>
                  <a:srgbClr val="7030A0"/>
                </a:solidFill>
              </a:rPr>
              <a:t>bu</a:t>
            </a:r>
            <a:r>
              <a:rPr lang="en-US" sz="2400" b="1" dirty="0">
                <a:solidFill>
                  <a:srgbClr val="7030A0"/>
                </a:solidFill>
              </a:rPr>
              <a:t>   b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>
                <a:solidFill>
                  <a:srgbClr val="7030A0"/>
                </a:solidFill>
              </a:rPr>
              <a:t>z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 err="1">
                <a:solidFill>
                  <a:srgbClr val="7030A0"/>
                </a:solidFill>
              </a:rPr>
              <a:t>rg</a:t>
            </a:r>
            <a:r>
              <a:rPr lang="ru-RU" sz="2400" b="1" dirty="0">
                <a:solidFill>
                  <a:srgbClr val="7030A0"/>
                </a:solidFill>
              </a:rPr>
              <a:t>а   </a:t>
            </a:r>
            <a:r>
              <a:rPr lang="en-US" sz="2400" b="1" dirty="0">
                <a:solidFill>
                  <a:srgbClr val="7030A0"/>
                </a:solidFill>
              </a:rPr>
              <a:t>z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rur</a:t>
            </a:r>
            <a:r>
              <a:rPr lang="en-US" sz="2400" b="1" dirty="0">
                <a:solidFill>
                  <a:srgbClr val="7030A0"/>
                </a:solidFill>
              </a:rPr>
              <a:t>   </a:t>
            </a:r>
            <a:r>
              <a:rPr lang="en-US" sz="2400" b="1" dirty="0" err="1">
                <a:solidFill>
                  <a:srgbClr val="7030A0"/>
                </a:solidFill>
              </a:rPr>
              <a:t>bo’lg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n   m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hsul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 err="1">
                <a:solidFill>
                  <a:srgbClr val="7030A0"/>
                </a:solidFill>
              </a:rPr>
              <a:t>tl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rni</a:t>
            </a:r>
            <a:r>
              <a:rPr lang="en-US" sz="2400" b="1" dirty="0">
                <a:solidFill>
                  <a:srgbClr val="7030A0"/>
                </a:solidFill>
              </a:rPr>
              <a:t>   t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yyorl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sh</a:t>
            </a:r>
            <a:r>
              <a:rPr lang="en-US" sz="2400" b="1" dirty="0">
                <a:solidFill>
                  <a:srgbClr val="7030A0"/>
                </a:solidFill>
              </a:rPr>
              <a:t>   </a:t>
            </a:r>
            <a:r>
              <a:rPr lang="en-US" sz="2400" b="1" dirty="0" err="1">
                <a:solidFill>
                  <a:srgbClr val="7030A0"/>
                </a:solidFill>
              </a:rPr>
              <a:t>uchun</a:t>
            </a:r>
            <a:r>
              <a:rPr lang="en-US" sz="2400" b="1" dirty="0">
                <a:solidFill>
                  <a:srgbClr val="7030A0"/>
                </a:solidFill>
              </a:rPr>
              <a:t>   k</a:t>
            </a:r>
            <a:r>
              <a:rPr lang="ru-RU" sz="2400" b="1" dirty="0">
                <a:solidFill>
                  <a:srgbClr val="7030A0"/>
                </a:solidFill>
              </a:rPr>
              <a:t>е</a:t>
            </a:r>
            <a:r>
              <a:rPr lang="en-US" sz="2400" b="1" dirty="0">
                <a:solidFill>
                  <a:srgbClr val="7030A0"/>
                </a:solidFill>
              </a:rPr>
              <a:t>t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dig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n </a:t>
            </a:r>
            <a:r>
              <a:rPr lang="ru-RU" sz="2400" b="1" dirty="0" smtClean="0">
                <a:solidFill>
                  <a:srgbClr val="7030A0"/>
                </a:solidFill>
              </a:rPr>
              <a:t>ха</a:t>
            </a:r>
            <a:r>
              <a:rPr lang="en-US" sz="2400" b="1" dirty="0">
                <a:solidFill>
                  <a:srgbClr val="7030A0"/>
                </a:solidFill>
              </a:rPr>
              <a:t>r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j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tl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rni</a:t>
            </a:r>
            <a:r>
              <a:rPr lang="en-US" sz="2400" b="1" dirty="0">
                <a:solidFill>
                  <a:srgbClr val="7030A0"/>
                </a:solidFill>
              </a:rPr>
              <a:t> b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h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>
                <a:solidFill>
                  <a:srgbClr val="7030A0"/>
                </a:solidFill>
              </a:rPr>
              <a:t>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sh</a:t>
            </a:r>
            <a:r>
              <a:rPr lang="en-US" sz="2400" b="1" dirty="0">
                <a:solidFill>
                  <a:srgbClr val="7030A0"/>
                </a:solidFill>
              </a:rPr>
              <a:t> v</a:t>
            </a:r>
            <a:r>
              <a:rPr lang="ru-RU" sz="2400" b="1" dirty="0">
                <a:solidFill>
                  <a:srgbClr val="7030A0"/>
                </a:solidFill>
              </a:rPr>
              <a:t>а </a:t>
            </a:r>
            <a:r>
              <a:rPr lang="en-US" sz="2400" b="1" dirty="0" err="1">
                <a:solidFill>
                  <a:srgbClr val="7030A0"/>
                </a:solidFill>
              </a:rPr>
              <a:t>bu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>
                <a:solidFill>
                  <a:srgbClr val="7030A0"/>
                </a:solidFill>
              </a:rPr>
              <a:t>ха</a:t>
            </a:r>
            <a:r>
              <a:rPr lang="en-US" sz="2400" b="1" dirty="0">
                <a:solidFill>
                  <a:srgbClr val="7030A0"/>
                </a:solidFill>
              </a:rPr>
              <a:t>r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j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tl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rni</a:t>
            </a:r>
            <a:r>
              <a:rPr lang="en-US" sz="2400" b="1" dirty="0">
                <a:solidFill>
                  <a:srgbClr val="7030A0"/>
                </a:solidFill>
              </a:rPr>
              <a:t> t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>
                <a:solidFill>
                  <a:srgbClr val="7030A0"/>
                </a:solidFill>
              </a:rPr>
              <a:t>v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rl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rni</a:t>
            </a:r>
            <a:r>
              <a:rPr lang="en-US" sz="2400" b="1" dirty="0">
                <a:solidFill>
                  <a:srgbClr val="7030A0"/>
                </a:solidFill>
              </a:rPr>
              <a:t> s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 err="1">
                <a:solidFill>
                  <a:srgbClr val="7030A0"/>
                </a:solidFill>
              </a:rPr>
              <a:t>tish</a:t>
            </a:r>
            <a:r>
              <a:rPr lang="en-US" sz="2400" b="1" dirty="0">
                <a:solidFill>
                  <a:srgbClr val="7030A0"/>
                </a:solidFill>
              </a:rPr>
              <a:t> b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h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>
                <a:solidFill>
                  <a:srgbClr val="7030A0"/>
                </a:solidFill>
              </a:rPr>
              <a:t>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ri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bil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n s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 err="1">
                <a:solidFill>
                  <a:srgbClr val="7030A0"/>
                </a:solidFill>
              </a:rPr>
              <a:t>lishtirib</a:t>
            </a:r>
            <a:r>
              <a:rPr lang="en-US" sz="2400" b="1" dirty="0">
                <a:solidFill>
                  <a:srgbClr val="7030A0"/>
                </a:solidFill>
              </a:rPr>
              <a:t>, </a:t>
            </a:r>
            <a:r>
              <a:rPr lang="en-US" sz="2400" b="1" dirty="0" err="1" smtClean="0">
                <a:solidFill>
                  <a:srgbClr val="7030A0"/>
                </a:solidFill>
              </a:rPr>
              <a:t>mo’lj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ll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ng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n </a:t>
            </a:r>
            <a:r>
              <a:rPr lang="en-US" sz="2400" b="1" dirty="0" err="1">
                <a:solidFill>
                  <a:srgbClr val="7030A0"/>
                </a:solidFill>
              </a:rPr>
              <a:t>ishning</a:t>
            </a:r>
            <a:r>
              <a:rPr lang="en-US" sz="2400" b="1" dirty="0">
                <a:solidFill>
                  <a:srgbClr val="7030A0"/>
                </a:solidFill>
              </a:rPr>
              <a:t> f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 err="1">
                <a:solidFill>
                  <a:srgbClr val="7030A0"/>
                </a:solidFill>
              </a:rPr>
              <a:t>yd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liligi</a:t>
            </a:r>
            <a:r>
              <a:rPr lang="en-US" sz="2400" b="1" dirty="0">
                <a:solidFill>
                  <a:srgbClr val="7030A0"/>
                </a:solidFill>
              </a:rPr>
              <a:t> d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r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j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sini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niql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shd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ru-RU" sz="2400" b="1" dirty="0" smtClean="0">
                <a:solidFill>
                  <a:srgbClr val="7030A0"/>
                </a:solidFill>
              </a:rPr>
              <a:t>;</a:t>
            </a:r>
            <a:endParaRPr lang="en-US" sz="2400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rgbClr val="7030A0"/>
                </a:solidFill>
              </a:rPr>
              <a:t>3.yangi   </a:t>
            </a:r>
            <a:r>
              <a:rPr lang="en-US" sz="2400" b="1" dirty="0" err="1">
                <a:solidFill>
                  <a:srgbClr val="7030A0"/>
                </a:solidFill>
              </a:rPr>
              <a:t>bizn</a:t>
            </a:r>
            <a:r>
              <a:rPr lang="ru-RU" sz="2400" b="1" dirty="0">
                <a:solidFill>
                  <a:srgbClr val="7030A0"/>
                </a:solidFill>
              </a:rPr>
              <a:t>е</a:t>
            </a:r>
            <a:r>
              <a:rPr lang="en-US" sz="2400" b="1" dirty="0" err="1">
                <a:solidFill>
                  <a:srgbClr val="7030A0"/>
                </a:solidFill>
              </a:rPr>
              <a:t>sning</a:t>
            </a:r>
            <a:r>
              <a:rPr lang="en-US" sz="2400" b="1" dirty="0">
                <a:solidFill>
                  <a:srgbClr val="7030A0"/>
                </a:solidFill>
              </a:rPr>
              <a:t>   </a:t>
            </a:r>
            <a:r>
              <a:rPr lang="en-US" sz="2400" b="1" dirty="0" err="1">
                <a:solidFill>
                  <a:srgbClr val="7030A0"/>
                </a:solidFill>
              </a:rPr>
              <a:t>birinchi</a:t>
            </a:r>
            <a:r>
              <a:rPr lang="en-US" sz="2400" b="1" dirty="0">
                <a:solidFill>
                  <a:srgbClr val="7030A0"/>
                </a:solidFill>
              </a:rPr>
              <a:t>   </a:t>
            </a:r>
            <a:r>
              <a:rPr lang="en-US" sz="2400" b="1" dirty="0" err="1">
                <a:solidFill>
                  <a:srgbClr val="7030A0"/>
                </a:solidFill>
              </a:rPr>
              <a:t>yill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rid</a:t>
            </a:r>
            <a:r>
              <a:rPr lang="ru-RU" sz="2400" b="1" dirty="0">
                <a:solidFill>
                  <a:srgbClr val="7030A0"/>
                </a:solidFill>
              </a:rPr>
              <a:t>а   </a:t>
            </a:r>
            <a:r>
              <a:rPr lang="en-US" sz="2400" b="1" dirty="0">
                <a:solidFill>
                  <a:srgbClr val="7030A0"/>
                </a:solidFill>
              </a:rPr>
              <a:t>b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>
                <a:solidFill>
                  <a:srgbClr val="7030A0"/>
                </a:solidFill>
              </a:rPr>
              <a:t>z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 err="1">
                <a:solidFill>
                  <a:srgbClr val="7030A0"/>
                </a:solidFill>
              </a:rPr>
              <a:t>rd</a:t>
            </a:r>
            <a:r>
              <a:rPr lang="ru-RU" sz="2400" b="1" dirty="0">
                <a:solidFill>
                  <a:srgbClr val="7030A0"/>
                </a:solidFill>
              </a:rPr>
              <a:t>а </a:t>
            </a:r>
            <a:r>
              <a:rPr lang="en-US" sz="2400" b="1" dirty="0" err="1" smtClean="0">
                <a:solidFill>
                  <a:srgbClr val="7030A0"/>
                </a:solidFill>
              </a:rPr>
              <a:t>kutilishi</a:t>
            </a:r>
            <a:r>
              <a:rPr lang="en-US" sz="2400" b="1" dirty="0" smtClean="0">
                <a:solidFill>
                  <a:srgbClr val="7030A0"/>
                </a:solidFill>
              </a:rPr>
              <a:t>   </a:t>
            </a:r>
            <a:r>
              <a:rPr lang="en-US" sz="2400" b="1" dirty="0" err="1">
                <a:solidFill>
                  <a:srgbClr val="7030A0"/>
                </a:solidFill>
              </a:rPr>
              <a:t>mumkin</a:t>
            </a:r>
            <a:r>
              <a:rPr lang="en-US" sz="2400" b="1" dirty="0">
                <a:solidFill>
                  <a:srgbClr val="7030A0"/>
                </a:solidFill>
              </a:rPr>
              <a:t>   </a:t>
            </a:r>
            <a:r>
              <a:rPr lang="en-US" sz="2400" b="1" dirty="0" err="1">
                <a:solidFill>
                  <a:srgbClr val="7030A0"/>
                </a:solidFill>
              </a:rPr>
              <a:t>bo’lg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n </a:t>
            </a:r>
            <a:r>
              <a:rPr lang="en-US" sz="2400" b="1" dirty="0" err="1" smtClean="0">
                <a:solidFill>
                  <a:srgbClr val="7030A0"/>
                </a:solidFill>
              </a:rPr>
              <a:t>to’siql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rni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niql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shd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ru-RU" sz="2400" b="1" dirty="0" smtClean="0">
                <a:solidFill>
                  <a:srgbClr val="7030A0"/>
                </a:solidFill>
              </a:rPr>
              <a:t>;</a:t>
            </a:r>
            <a:endParaRPr lang="en-US" sz="24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rgbClr val="7030A0"/>
                </a:solidFill>
              </a:rPr>
              <a:t>4.ish   </a:t>
            </a:r>
            <a:r>
              <a:rPr lang="en-US" sz="2400" b="1" dirty="0" err="1">
                <a:solidFill>
                  <a:srgbClr val="7030A0"/>
                </a:solidFill>
              </a:rPr>
              <a:t>riv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 err="1">
                <a:solidFill>
                  <a:srgbClr val="7030A0"/>
                </a:solidFill>
              </a:rPr>
              <a:t>jl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n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yotg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nligi</a:t>
            </a:r>
            <a:r>
              <a:rPr lang="en-US" sz="2400" b="1" dirty="0">
                <a:solidFill>
                  <a:srgbClr val="7030A0"/>
                </a:solidFill>
              </a:rPr>
              <a:t>,   </a:t>
            </a:r>
            <a:r>
              <a:rPr lang="en-US" sz="2400" b="1" dirty="0" err="1">
                <a:solidFill>
                  <a:srgbClr val="7030A0"/>
                </a:solidFill>
              </a:rPr>
              <a:t>yoki</a:t>
            </a:r>
            <a:r>
              <a:rPr lang="en-US" sz="2400" b="1" dirty="0">
                <a:solidFill>
                  <a:srgbClr val="7030A0"/>
                </a:solidFill>
              </a:rPr>
              <a:t>   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 err="1">
                <a:solidFill>
                  <a:srgbClr val="7030A0"/>
                </a:solidFill>
              </a:rPr>
              <a:t>rq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g</a:t>
            </a:r>
            <a:r>
              <a:rPr lang="ru-RU" sz="2400" b="1" dirty="0">
                <a:solidFill>
                  <a:srgbClr val="7030A0"/>
                </a:solidFill>
              </a:rPr>
              <a:t>а   </a:t>
            </a:r>
            <a:r>
              <a:rPr lang="en-US" sz="2400" b="1" dirty="0">
                <a:solidFill>
                  <a:srgbClr val="7030A0"/>
                </a:solidFill>
              </a:rPr>
              <a:t>k</a:t>
            </a:r>
            <a:r>
              <a:rPr lang="ru-RU" sz="2400" b="1" dirty="0">
                <a:solidFill>
                  <a:srgbClr val="7030A0"/>
                </a:solidFill>
              </a:rPr>
              <a:t>е</a:t>
            </a:r>
            <a:r>
              <a:rPr lang="en-US" sz="2400" b="1" dirty="0">
                <a:solidFill>
                  <a:srgbClr val="7030A0"/>
                </a:solidFill>
              </a:rPr>
              <a:t>t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yotg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nligini</a:t>
            </a:r>
            <a:r>
              <a:rPr lang="en-US" sz="2400" b="1" dirty="0">
                <a:solidFill>
                  <a:srgbClr val="7030A0"/>
                </a:solidFill>
              </a:rPr>
              <a:t>   d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 err="1">
                <a:solidFill>
                  <a:srgbClr val="7030A0"/>
                </a:solidFill>
              </a:rPr>
              <a:t>imiy</a:t>
            </a:r>
            <a:r>
              <a:rPr lang="en-US" sz="2400" b="1" dirty="0">
                <a:solidFill>
                  <a:srgbClr val="7030A0"/>
                </a:solidFill>
              </a:rPr>
              <a:t>   b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h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>
                <a:solidFill>
                  <a:srgbClr val="7030A0"/>
                </a:solidFill>
              </a:rPr>
              <a:t>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b </a:t>
            </a:r>
            <a:r>
              <a:rPr lang="en-US" sz="2400" b="1" dirty="0" err="1" smtClean="0">
                <a:solidFill>
                  <a:srgbClr val="7030A0"/>
                </a:solidFill>
              </a:rPr>
              <a:t>b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 err="1">
                <a:solidFill>
                  <a:srgbClr val="7030A0"/>
                </a:solidFill>
              </a:rPr>
              <a:t>rish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imk</a:t>
            </a:r>
            <a:r>
              <a:rPr lang="ru-RU" sz="2400" b="1" dirty="0">
                <a:solidFill>
                  <a:srgbClr val="7030A0"/>
                </a:solidFill>
              </a:rPr>
              <a:t>о</a:t>
            </a:r>
            <a:r>
              <a:rPr lang="en-US" sz="2400" b="1" dirty="0" err="1">
                <a:solidFill>
                  <a:srgbClr val="7030A0"/>
                </a:solidFill>
              </a:rPr>
              <a:t>nini</a:t>
            </a:r>
            <a:r>
              <a:rPr lang="en-US" sz="2400" b="1" dirty="0">
                <a:solidFill>
                  <a:srgbClr val="7030A0"/>
                </a:solidFill>
              </a:rPr>
              <a:t> b</a:t>
            </a:r>
            <a:r>
              <a:rPr lang="ru-RU" sz="2400" b="1" dirty="0">
                <a:solidFill>
                  <a:srgbClr val="7030A0"/>
                </a:solidFill>
              </a:rPr>
              <a:t>е</a:t>
            </a:r>
            <a:r>
              <a:rPr lang="en-US" sz="2400" b="1" dirty="0" err="1">
                <a:solidFill>
                  <a:srgbClr val="7030A0"/>
                </a:solidFill>
              </a:rPr>
              <a:t>ruvchi</a:t>
            </a:r>
            <a:r>
              <a:rPr lang="en-US" sz="2400" b="1" dirty="0">
                <a:solidFill>
                  <a:srgbClr val="7030A0"/>
                </a:solidFill>
              </a:rPr>
              <a:t> sign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l-</a:t>
            </a:r>
            <a:r>
              <a:rPr lang="en-US" sz="2400" b="1" dirty="0" err="1">
                <a:solidFill>
                  <a:srgbClr val="7030A0"/>
                </a:solidFill>
              </a:rPr>
              <a:t>ko’rs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tkichl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rni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 err="1">
                <a:solidFill>
                  <a:srgbClr val="7030A0"/>
                </a:solidFill>
              </a:rPr>
              <a:t>niql</a:t>
            </a:r>
            <a:r>
              <a:rPr lang="ru-RU" sz="2400" b="1" dirty="0">
                <a:solidFill>
                  <a:srgbClr val="7030A0"/>
                </a:solidFill>
              </a:rPr>
              <a:t>а</a:t>
            </a:r>
            <a:r>
              <a:rPr lang="en-US" sz="2400" b="1" dirty="0">
                <a:solidFill>
                  <a:srgbClr val="7030A0"/>
                </a:solidFill>
              </a:rPr>
              <a:t>sh.</a:t>
            </a:r>
            <a:endParaRPr lang="ru-RU" sz="2400" b="1" dirty="0">
              <a:solidFill>
                <a:srgbClr val="7030A0"/>
              </a:solidFill>
            </a:endParaRPr>
          </a:p>
        </p:txBody>
      </p:sp>
      <p:pic>
        <p:nvPicPr>
          <p:cNvPr id="2052" name="Picture 4" descr="Investitsiya kodeksi loyihasi ishlab chiqilmoqda | NORMA.U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5319" y="2784143"/>
            <a:ext cx="2415654" cy="3818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151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1292" y="555009"/>
            <a:ext cx="8596668" cy="1320800"/>
          </a:xfrm>
        </p:spPr>
        <p:txBody>
          <a:bodyPr/>
          <a:lstStyle/>
          <a:p>
            <a:r>
              <a:rPr lang="en-US" dirty="0" err="1"/>
              <a:t>Bizn</a:t>
            </a:r>
            <a:r>
              <a:rPr lang="ru-RU" dirty="0"/>
              <a:t>е</a:t>
            </a:r>
            <a:r>
              <a:rPr lang="en-US" dirty="0"/>
              <a:t>s-r</a:t>
            </a:r>
            <a:r>
              <a:rPr lang="ru-RU" dirty="0"/>
              <a:t>е</a:t>
            </a:r>
            <a:r>
              <a:rPr lang="en-US" dirty="0"/>
              <a:t>j</a:t>
            </a:r>
            <a:r>
              <a:rPr lang="ru-RU" dirty="0" smtClean="0"/>
              <a:t>а</a:t>
            </a:r>
            <a:r>
              <a:rPr lang="en-US" dirty="0" smtClean="0"/>
              <a:t> </a:t>
            </a:r>
            <a:r>
              <a:rPr lang="en-US" dirty="0" err="1" smtClean="0"/>
              <a:t>muddati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err="1">
                <a:solidFill>
                  <a:srgbClr val="FF0000"/>
                </a:solidFill>
              </a:rPr>
              <a:t>Bizn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en-US" sz="2800" dirty="0">
                <a:solidFill>
                  <a:srgbClr val="FF0000"/>
                </a:solidFill>
              </a:rPr>
              <a:t>s-r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en-US" sz="2800" dirty="0">
                <a:solidFill>
                  <a:srgbClr val="FF0000"/>
                </a:solidFill>
              </a:rPr>
              <a:t>j</a:t>
            </a:r>
            <a:r>
              <a:rPr lang="ru-RU" sz="2800" dirty="0">
                <a:solidFill>
                  <a:srgbClr val="FF0000"/>
                </a:solidFill>
              </a:rPr>
              <a:t>а   </a:t>
            </a:r>
            <a:r>
              <a:rPr lang="en-US" sz="2800" dirty="0" err="1">
                <a:solidFill>
                  <a:srgbClr val="FF0000"/>
                </a:solidFill>
              </a:rPr>
              <a:t>istiqb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en-US" sz="2800" dirty="0">
                <a:solidFill>
                  <a:srgbClr val="FF0000"/>
                </a:solidFill>
              </a:rPr>
              <a:t>l   </a:t>
            </a:r>
            <a:r>
              <a:rPr lang="ru-RU" sz="2800" dirty="0">
                <a:solidFill>
                  <a:srgbClr val="FF0000"/>
                </a:solidFill>
              </a:rPr>
              <a:t>ха</a:t>
            </a:r>
            <a:r>
              <a:rPr lang="en-US" sz="2800" dirty="0">
                <a:solidFill>
                  <a:srgbClr val="FF0000"/>
                </a:solidFill>
              </a:rPr>
              <a:t>r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kt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en-US" sz="2800" dirty="0" err="1">
                <a:solidFill>
                  <a:srgbClr val="FF0000"/>
                </a:solidFill>
              </a:rPr>
              <a:t>rg</a:t>
            </a:r>
            <a:r>
              <a:rPr lang="ru-RU" sz="2800" dirty="0">
                <a:solidFill>
                  <a:srgbClr val="FF0000"/>
                </a:solidFill>
              </a:rPr>
              <a:t>а   </a:t>
            </a:r>
            <a:r>
              <a:rPr lang="en-US" sz="2800" dirty="0" err="1">
                <a:solidFill>
                  <a:srgbClr val="FF0000"/>
                </a:solidFill>
              </a:rPr>
              <a:t>eg</a:t>
            </a:r>
            <a:r>
              <a:rPr lang="ru-RU" sz="2800" dirty="0">
                <a:solidFill>
                  <a:srgbClr val="FF0000"/>
                </a:solidFill>
              </a:rPr>
              <a:t>а   </a:t>
            </a:r>
            <a:r>
              <a:rPr lang="en-US" sz="2800" dirty="0" err="1">
                <a:solidFill>
                  <a:srgbClr val="FF0000"/>
                </a:solidFill>
              </a:rPr>
              <a:t>bo’lib</a:t>
            </a:r>
            <a:r>
              <a:rPr lang="en-US" sz="2800" dirty="0">
                <a:solidFill>
                  <a:srgbClr val="FF0000"/>
                </a:solidFill>
              </a:rPr>
              <a:t>,   </a:t>
            </a:r>
            <a:r>
              <a:rPr lang="en-US" sz="2800" dirty="0" err="1">
                <a:solidFill>
                  <a:srgbClr val="FF0000"/>
                </a:solidFill>
              </a:rPr>
              <a:t>uni</a:t>
            </a:r>
            <a:r>
              <a:rPr lang="en-US" sz="2800" dirty="0">
                <a:solidFill>
                  <a:srgbClr val="FF0000"/>
                </a:solidFill>
              </a:rPr>
              <a:t>   k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mid</a:t>
            </a:r>
            <a:r>
              <a:rPr lang="ru-RU" sz="2800" dirty="0">
                <a:solidFill>
                  <a:srgbClr val="FF0000"/>
                </a:solidFill>
              </a:rPr>
              <a:t>а   3   </a:t>
            </a:r>
            <a:r>
              <a:rPr lang="en-US" sz="2800" dirty="0" err="1">
                <a:solidFill>
                  <a:srgbClr val="FF0000"/>
                </a:solidFill>
              </a:rPr>
              <a:t>yil</a:t>
            </a:r>
            <a:r>
              <a:rPr lang="en-US" sz="2800" dirty="0">
                <a:solidFill>
                  <a:srgbClr val="FF0000"/>
                </a:solidFill>
              </a:rPr>
              <a:t>  </a:t>
            </a:r>
            <a:r>
              <a:rPr lang="en-US" sz="2800" dirty="0" err="1">
                <a:solidFill>
                  <a:srgbClr val="FF0000"/>
                </a:solidFill>
              </a:rPr>
              <a:t>yoki</a:t>
            </a:r>
            <a:r>
              <a:rPr lang="en-US" sz="2800" dirty="0">
                <a:solidFill>
                  <a:srgbClr val="FF0000"/>
                </a:solidFill>
              </a:rPr>
              <a:t>   5   </a:t>
            </a:r>
            <a:r>
              <a:rPr lang="en-US" sz="2800" dirty="0" err="1">
                <a:solidFill>
                  <a:srgbClr val="FF0000"/>
                </a:solidFill>
              </a:rPr>
              <a:t>yil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ru-RU" sz="2800" dirty="0" smtClean="0">
                <a:solidFill>
                  <a:srgbClr val="FF0000"/>
                </a:solidFill>
              </a:rPr>
              <a:t>о</a:t>
            </a:r>
            <a:r>
              <a:rPr lang="en-US" sz="2800" dirty="0" err="1">
                <a:solidFill>
                  <a:srgbClr val="FF0000"/>
                </a:solidFill>
              </a:rPr>
              <a:t>lding</a:t>
            </a:r>
            <a:r>
              <a:rPr lang="ru-RU" sz="2800" dirty="0">
                <a:solidFill>
                  <a:srgbClr val="FF0000"/>
                </a:solidFill>
              </a:rPr>
              <a:t>а </a:t>
            </a:r>
            <a:r>
              <a:rPr lang="en-US" sz="2800" dirty="0" err="1">
                <a:solidFill>
                  <a:srgbClr val="FF0000"/>
                </a:solidFill>
              </a:rPr>
              <a:t>tuzish</a:t>
            </a:r>
            <a:r>
              <a:rPr lang="en-US" sz="2800" dirty="0">
                <a:solidFill>
                  <a:srgbClr val="FF0000"/>
                </a:solidFill>
              </a:rPr>
              <a:t> t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vsiya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etil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di. </a:t>
            </a:r>
            <a:r>
              <a:rPr lang="en-US" sz="2800" dirty="0" err="1">
                <a:solidFill>
                  <a:srgbClr val="FF0000"/>
                </a:solidFill>
              </a:rPr>
              <a:t>Bizn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en-US" sz="2800" dirty="0">
                <a:solidFill>
                  <a:srgbClr val="FF0000"/>
                </a:solidFill>
              </a:rPr>
              <a:t>s-r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en-US" sz="2800" dirty="0">
                <a:solidFill>
                  <a:srgbClr val="FF0000"/>
                </a:solidFill>
              </a:rPr>
              <a:t>j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d</a:t>
            </a:r>
            <a:r>
              <a:rPr lang="ru-RU" sz="2800" dirty="0">
                <a:solidFill>
                  <a:srgbClr val="FF0000"/>
                </a:solidFill>
              </a:rPr>
              <a:t>а </a:t>
            </a:r>
            <a:r>
              <a:rPr lang="en-US" sz="2800" dirty="0" err="1">
                <a:solidFill>
                  <a:srgbClr val="FF0000"/>
                </a:solidFill>
              </a:rPr>
              <a:t>birinchi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yil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muhim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h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miyatg</a:t>
            </a:r>
            <a:r>
              <a:rPr lang="ru-RU" sz="2800" dirty="0">
                <a:solidFill>
                  <a:srgbClr val="FF0000"/>
                </a:solidFill>
              </a:rPr>
              <a:t>а </a:t>
            </a:r>
            <a:r>
              <a:rPr lang="en-US" sz="2800" dirty="0" err="1">
                <a:solidFill>
                  <a:srgbClr val="FF0000"/>
                </a:solidFill>
              </a:rPr>
              <a:t>eg</a:t>
            </a:r>
            <a:r>
              <a:rPr lang="ru-RU" sz="2800" dirty="0">
                <a:solidFill>
                  <a:srgbClr val="FF0000"/>
                </a:solidFill>
              </a:rPr>
              <a:t>а </a:t>
            </a:r>
            <a:r>
              <a:rPr lang="en-US" sz="2800" dirty="0" err="1" smtClean="0">
                <a:solidFill>
                  <a:srgbClr val="FF0000"/>
                </a:solidFill>
              </a:rPr>
              <a:t>bo’lg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nligi</a:t>
            </a:r>
            <a:r>
              <a:rPr lang="en-US" sz="2800" dirty="0">
                <a:solidFill>
                  <a:srgbClr val="FF0000"/>
                </a:solidFill>
              </a:rPr>
              <a:t>   </a:t>
            </a:r>
            <a:r>
              <a:rPr lang="en-US" sz="2800" dirty="0" err="1">
                <a:solidFill>
                  <a:srgbClr val="FF0000"/>
                </a:solidFill>
              </a:rPr>
              <a:t>uchun</a:t>
            </a:r>
            <a:r>
              <a:rPr lang="en-US" sz="2800" dirty="0">
                <a:solidFill>
                  <a:srgbClr val="FF0000"/>
                </a:solidFill>
              </a:rPr>
              <a:t>   r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en-US" sz="2800" dirty="0">
                <a:solidFill>
                  <a:srgbClr val="FF0000"/>
                </a:solidFill>
              </a:rPr>
              <a:t>j</a:t>
            </a:r>
            <a:r>
              <a:rPr lang="ru-RU" sz="2800" dirty="0">
                <a:solidFill>
                  <a:srgbClr val="FF0000"/>
                </a:solidFill>
              </a:rPr>
              <a:t>а   </a:t>
            </a:r>
            <a:r>
              <a:rPr lang="en-US" sz="2800" dirty="0" err="1">
                <a:solidFill>
                  <a:srgbClr val="FF0000"/>
                </a:solidFill>
              </a:rPr>
              <a:t>ko’rs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tkichl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ri</a:t>
            </a:r>
            <a:r>
              <a:rPr lang="en-US" sz="2800" dirty="0">
                <a:solidFill>
                  <a:srgbClr val="FF0000"/>
                </a:solidFill>
              </a:rPr>
              <a:t>   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en-US" sz="2800" dirty="0" err="1">
                <a:solidFill>
                  <a:srgbClr val="FF0000"/>
                </a:solidFill>
              </a:rPr>
              <a:t>yl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r   </a:t>
            </a:r>
            <a:r>
              <a:rPr lang="en-US" sz="2800" dirty="0" err="1">
                <a:solidFill>
                  <a:srgbClr val="FF0000"/>
                </a:solidFill>
              </a:rPr>
              <a:t>bo’yich</a:t>
            </a:r>
            <a:r>
              <a:rPr lang="ru-RU" sz="2800" dirty="0">
                <a:solidFill>
                  <a:srgbClr val="FF0000"/>
                </a:solidFill>
              </a:rPr>
              <a:t>а,   </a:t>
            </a:r>
            <a:r>
              <a:rPr lang="en-US" sz="2800" dirty="0" err="1">
                <a:solidFill>
                  <a:srgbClr val="FF0000"/>
                </a:solidFill>
              </a:rPr>
              <a:t>ikkinchi</a:t>
            </a:r>
            <a:r>
              <a:rPr lang="en-US" sz="2800" dirty="0">
                <a:solidFill>
                  <a:srgbClr val="FF0000"/>
                </a:solidFill>
              </a:rPr>
              <a:t>   </a:t>
            </a:r>
            <a:r>
              <a:rPr lang="en-US" sz="2800" dirty="0" err="1">
                <a:solidFill>
                  <a:srgbClr val="FF0000"/>
                </a:solidFill>
              </a:rPr>
              <a:t>yili</a:t>
            </a:r>
            <a:r>
              <a:rPr lang="en-US" sz="2800" dirty="0">
                <a:solidFill>
                  <a:srgbClr val="FF0000"/>
                </a:solidFill>
              </a:rPr>
              <a:t>   </a:t>
            </a:r>
            <a:r>
              <a:rPr lang="en-US" sz="2800" dirty="0" err="1">
                <a:solidFill>
                  <a:srgbClr val="FF0000"/>
                </a:solidFill>
              </a:rPr>
              <a:t>ch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en-US" sz="2800" dirty="0">
                <a:solidFill>
                  <a:srgbClr val="FF0000"/>
                </a:solidFill>
              </a:rPr>
              <a:t>r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k </a:t>
            </a:r>
            <a:r>
              <a:rPr lang="en-US" sz="2800" dirty="0" smtClean="0">
                <a:solidFill>
                  <a:srgbClr val="FF0000"/>
                </a:solidFill>
              </a:rPr>
              <a:t>(</a:t>
            </a:r>
            <a:r>
              <a:rPr lang="en-US" sz="2800" dirty="0" err="1">
                <a:solidFill>
                  <a:srgbClr val="FF0000"/>
                </a:solidFill>
              </a:rPr>
              <a:t>kv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rt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l)l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r </a:t>
            </a:r>
            <a:r>
              <a:rPr lang="en-US" sz="2800" dirty="0" err="1">
                <a:solidFill>
                  <a:srgbClr val="FF0000"/>
                </a:solidFill>
              </a:rPr>
              <a:t>bo’yich</a:t>
            </a:r>
            <a:r>
              <a:rPr lang="ru-RU" sz="2800" dirty="0">
                <a:solidFill>
                  <a:srgbClr val="FF0000"/>
                </a:solidFill>
              </a:rPr>
              <a:t>а, </a:t>
            </a:r>
            <a:r>
              <a:rPr lang="en-US" sz="2800" dirty="0">
                <a:solidFill>
                  <a:srgbClr val="FF0000"/>
                </a:solidFill>
              </a:rPr>
              <a:t>k</a:t>
            </a:r>
            <a:r>
              <a:rPr lang="ru-RU" sz="2800" dirty="0">
                <a:solidFill>
                  <a:srgbClr val="FF0000"/>
                </a:solidFill>
              </a:rPr>
              <a:t>е</a:t>
            </a:r>
            <a:r>
              <a:rPr lang="en-US" sz="2800" dirty="0" err="1">
                <a:solidFill>
                  <a:srgbClr val="FF0000"/>
                </a:solidFill>
              </a:rPr>
              <a:t>yingi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yill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rd</a:t>
            </a:r>
            <a:r>
              <a:rPr lang="ru-RU" sz="2800" dirty="0">
                <a:solidFill>
                  <a:srgbClr val="FF0000"/>
                </a:solidFill>
              </a:rPr>
              <a:t>а </a:t>
            </a:r>
            <a:r>
              <a:rPr lang="en-US" sz="2800" dirty="0" err="1">
                <a:solidFill>
                  <a:srgbClr val="FF0000"/>
                </a:solidFill>
              </a:rPr>
              <a:t>es</a:t>
            </a:r>
            <a:r>
              <a:rPr lang="ru-RU" sz="2800" dirty="0">
                <a:solidFill>
                  <a:srgbClr val="FF0000"/>
                </a:solidFill>
              </a:rPr>
              <a:t>а </a:t>
            </a:r>
            <a:r>
              <a:rPr lang="en-US" sz="2800" dirty="0" err="1">
                <a:solidFill>
                  <a:srgbClr val="FF0000"/>
                </a:solidFill>
              </a:rPr>
              <a:t>yild</a:t>
            </a:r>
            <a:r>
              <a:rPr lang="ru-RU" sz="2800" dirty="0">
                <a:solidFill>
                  <a:srgbClr val="FF0000"/>
                </a:solidFill>
              </a:rPr>
              <a:t>а </a:t>
            </a:r>
            <a:r>
              <a:rPr lang="en-US" sz="2800" dirty="0" err="1">
                <a:solidFill>
                  <a:srgbClr val="FF0000"/>
                </a:solidFill>
              </a:rPr>
              <a:t>bir</a:t>
            </a:r>
            <a:r>
              <a:rPr lang="en-US" sz="2800" dirty="0">
                <a:solidFill>
                  <a:srgbClr val="FF0000"/>
                </a:solidFill>
              </a:rPr>
              <a:t> m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 err="1">
                <a:solidFill>
                  <a:srgbClr val="FF0000"/>
                </a:solidFill>
              </a:rPr>
              <a:t>rt</a:t>
            </a:r>
            <a:r>
              <a:rPr lang="ru-RU" sz="2800" dirty="0">
                <a:solidFill>
                  <a:srgbClr val="FF0000"/>
                </a:solidFill>
              </a:rPr>
              <a:t>а </a:t>
            </a:r>
            <a:r>
              <a:rPr lang="en-US" sz="2800" dirty="0">
                <a:solidFill>
                  <a:srgbClr val="FF0000"/>
                </a:solidFill>
              </a:rPr>
              <a:t>if</a:t>
            </a:r>
            <a:r>
              <a:rPr lang="ru-RU" sz="2800" dirty="0">
                <a:solidFill>
                  <a:srgbClr val="FF0000"/>
                </a:solidFill>
              </a:rPr>
              <a:t>о</a:t>
            </a:r>
            <a:r>
              <a:rPr lang="en-US" sz="2800" dirty="0">
                <a:solidFill>
                  <a:srgbClr val="FF0000"/>
                </a:solidFill>
              </a:rPr>
              <a:t>d</a:t>
            </a:r>
            <a:r>
              <a:rPr lang="ru-RU" sz="2800" dirty="0">
                <a:solidFill>
                  <a:srgbClr val="FF0000"/>
                </a:solidFill>
              </a:rPr>
              <a:t>а </a:t>
            </a:r>
            <a:r>
              <a:rPr lang="en-US" sz="2800" dirty="0" err="1">
                <a:solidFill>
                  <a:srgbClr val="FF0000"/>
                </a:solidFill>
              </a:rPr>
              <a:t>etil</a:t>
            </a:r>
            <a:r>
              <a:rPr lang="ru-RU" sz="2800" dirty="0">
                <a:solidFill>
                  <a:srgbClr val="FF0000"/>
                </a:solidFill>
              </a:rPr>
              <a:t>а</a:t>
            </a:r>
            <a:r>
              <a:rPr lang="en-US" sz="2800" dirty="0">
                <a:solidFill>
                  <a:srgbClr val="FF0000"/>
                </a:solidFill>
              </a:rPr>
              <a:t>di. 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2020-2022 yillar uchun investitsiya dasturi qabul qilindi | NORMA.UZ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6579" y="1"/>
            <a:ext cx="322542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970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8794" y="351692"/>
            <a:ext cx="7915702" cy="6062756"/>
          </a:xfrm>
        </p:spPr>
        <p:txBody>
          <a:bodyPr>
            <a:normAutofit fontScale="90000"/>
          </a:bodyPr>
          <a:lstStyle/>
          <a:p>
            <a:r>
              <a:rPr lang="en-US" sz="2800" dirty="0">
                <a:solidFill>
                  <a:srgbClr val="0070C0"/>
                </a:solidFill>
              </a:rPr>
              <a:t>M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 err="1">
                <a:solidFill>
                  <a:srgbClr val="0070C0"/>
                </a:solidFill>
              </a:rPr>
              <a:t>hsul</a:t>
            </a:r>
            <a:r>
              <a:rPr lang="ru-RU" sz="2800" dirty="0">
                <a:solidFill>
                  <a:srgbClr val="0070C0"/>
                </a:solidFill>
              </a:rPr>
              <a:t>о</a:t>
            </a:r>
            <a:r>
              <a:rPr lang="en-US" sz="2800" dirty="0" err="1">
                <a:solidFill>
                  <a:srgbClr val="0070C0"/>
                </a:solidFill>
              </a:rPr>
              <a:t>tl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r </a:t>
            </a:r>
            <a:r>
              <a:rPr lang="en-US" sz="2800" dirty="0" err="1">
                <a:solidFill>
                  <a:srgbClr val="0070C0"/>
                </a:solidFill>
              </a:rPr>
              <a:t>r</a:t>
            </a:r>
            <a:r>
              <a:rPr lang="ru-RU" sz="2800" dirty="0" err="1">
                <a:solidFill>
                  <a:srgbClr val="0070C0"/>
                </a:solidFill>
              </a:rPr>
              <a:t>еа</a:t>
            </a:r>
            <a:r>
              <a:rPr lang="en-US" sz="2800" dirty="0" err="1">
                <a:solidFill>
                  <a:srgbClr val="0070C0"/>
                </a:solidFill>
              </a:rPr>
              <a:t>liz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 err="1">
                <a:solidFill>
                  <a:srgbClr val="0070C0"/>
                </a:solidFill>
              </a:rPr>
              <a:t>tsiya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qilin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dig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n b</a:t>
            </a:r>
            <a:r>
              <a:rPr lang="ru-RU" sz="2800" dirty="0">
                <a:solidFill>
                  <a:srgbClr val="0070C0"/>
                </a:solidFill>
              </a:rPr>
              <a:t>о</a:t>
            </a:r>
            <a:r>
              <a:rPr lang="en-US" sz="2800" dirty="0">
                <a:solidFill>
                  <a:srgbClr val="0070C0"/>
                </a:solidFill>
              </a:rPr>
              <a:t>z</a:t>
            </a:r>
            <a:r>
              <a:rPr lang="ru-RU" sz="2800" dirty="0">
                <a:solidFill>
                  <a:srgbClr val="0070C0"/>
                </a:solidFill>
              </a:rPr>
              <a:t>о</a:t>
            </a:r>
            <a:r>
              <a:rPr lang="en-US" sz="2800" dirty="0">
                <a:solidFill>
                  <a:srgbClr val="0070C0"/>
                </a:solidFill>
              </a:rPr>
              <a:t>r v</a:t>
            </a:r>
            <a:r>
              <a:rPr lang="ru-RU" sz="2800" dirty="0">
                <a:solidFill>
                  <a:srgbClr val="0070C0"/>
                </a:solidFill>
              </a:rPr>
              <a:t>а </a:t>
            </a:r>
            <a:r>
              <a:rPr lang="en-US" sz="2800" dirty="0">
                <a:solidFill>
                  <a:srgbClr val="0070C0"/>
                </a:solidFill>
              </a:rPr>
              <a:t>r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q</a:t>
            </a:r>
            <a:r>
              <a:rPr lang="ru-RU" sz="2800" dirty="0">
                <a:solidFill>
                  <a:srgbClr val="0070C0"/>
                </a:solidFill>
              </a:rPr>
              <a:t>о</a:t>
            </a:r>
            <a:r>
              <a:rPr lang="en-US" sz="2800" dirty="0">
                <a:solidFill>
                  <a:srgbClr val="0070C0"/>
                </a:solidFill>
              </a:rPr>
              <a:t>b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 err="1">
                <a:solidFill>
                  <a:srgbClr val="0070C0"/>
                </a:solidFill>
              </a:rPr>
              <a:t>tni</a:t>
            </a:r>
            <a:r>
              <a:rPr lang="en-US" sz="2800" dirty="0">
                <a:solidFill>
                  <a:srgbClr val="0070C0"/>
                </a:solidFill>
              </a:rPr>
              <a:t> b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h</a:t>
            </a:r>
            <a:r>
              <a:rPr lang="ru-RU" sz="2800" dirty="0">
                <a:solidFill>
                  <a:srgbClr val="0070C0"/>
                </a:solidFill>
              </a:rPr>
              <a:t>о</a:t>
            </a:r>
            <a:r>
              <a:rPr lang="en-US" sz="2800" dirty="0">
                <a:solidFill>
                  <a:srgbClr val="0070C0"/>
                </a:solidFill>
              </a:rPr>
              <a:t>l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 err="1">
                <a:solidFill>
                  <a:srgbClr val="0070C0"/>
                </a:solidFill>
              </a:rPr>
              <a:t>sh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bizn</a:t>
            </a:r>
            <a:r>
              <a:rPr lang="ru-RU" sz="2800" dirty="0">
                <a:solidFill>
                  <a:srgbClr val="0070C0"/>
                </a:solidFill>
              </a:rPr>
              <a:t>е</a:t>
            </a:r>
            <a:r>
              <a:rPr lang="en-US" sz="2800" dirty="0" smtClean="0">
                <a:solidFill>
                  <a:srgbClr val="0070C0"/>
                </a:solidFill>
              </a:rPr>
              <a:t>s-r</a:t>
            </a:r>
            <a:r>
              <a:rPr lang="ru-RU" sz="2800" dirty="0">
                <a:solidFill>
                  <a:srgbClr val="0070C0"/>
                </a:solidFill>
              </a:rPr>
              <a:t>е</a:t>
            </a:r>
            <a:r>
              <a:rPr lang="en-US" sz="2800" dirty="0">
                <a:solidFill>
                  <a:srgbClr val="0070C0"/>
                </a:solidFill>
              </a:rPr>
              <a:t>j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d</a:t>
            </a:r>
            <a:r>
              <a:rPr lang="ru-RU" sz="2800" dirty="0">
                <a:solidFill>
                  <a:srgbClr val="0070C0"/>
                </a:solidFill>
              </a:rPr>
              <a:t>а </a:t>
            </a:r>
            <a:r>
              <a:rPr lang="en-US" sz="2800" dirty="0">
                <a:solidFill>
                  <a:srgbClr val="0070C0"/>
                </a:solidFill>
              </a:rPr>
              <a:t>k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 err="1">
                <a:solidFill>
                  <a:srgbClr val="0070C0"/>
                </a:solidFill>
              </a:rPr>
              <a:t>tt</a:t>
            </a:r>
            <a:r>
              <a:rPr lang="ru-RU" sz="2800" dirty="0">
                <a:solidFill>
                  <a:srgbClr val="0070C0"/>
                </a:solidFill>
              </a:rPr>
              <a:t>а </a:t>
            </a:r>
            <a:r>
              <a:rPr lang="en-US" sz="2800" dirty="0" err="1">
                <a:solidFill>
                  <a:srgbClr val="0070C0"/>
                </a:solidFill>
              </a:rPr>
              <a:t>o’rin</a:t>
            </a:r>
            <a:r>
              <a:rPr lang="en-US" sz="2800" dirty="0">
                <a:solidFill>
                  <a:srgbClr val="0070C0"/>
                </a:solidFill>
              </a:rPr>
              <a:t> tut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di. </a:t>
            </a:r>
            <a:r>
              <a:rPr lang="en-US" sz="2800" dirty="0" smtClean="0">
                <a:solidFill>
                  <a:srgbClr val="0070C0"/>
                </a:solidFill>
              </a:rPr>
              <a:t/>
            </a:r>
            <a:br>
              <a:rPr lang="en-US" sz="2800" dirty="0" smtClean="0">
                <a:solidFill>
                  <a:srgbClr val="0070C0"/>
                </a:solidFill>
              </a:rPr>
            </a:br>
            <a:r>
              <a:rPr lang="en-US" sz="2800" dirty="0" err="1" smtClean="0">
                <a:solidFill>
                  <a:srgbClr val="0070C0"/>
                </a:solidFill>
              </a:rPr>
              <a:t>Ishl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b </a:t>
            </a:r>
            <a:r>
              <a:rPr lang="en-US" sz="2800" dirty="0" err="1">
                <a:solidFill>
                  <a:srgbClr val="0070C0"/>
                </a:solidFill>
              </a:rPr>
              <a:t>chiq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r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 err="1">
                <a:solidFill>
                  <a:srgbClr val="0070C0"/>
                </a:solidFill>
              </a:rPr>
              <a:t>yotg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n m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 err="1">
                <a:solidFill>
                  <a:srgbClr val="0070C0"/>
                </a:solidFill>
              </a:rPr>
              <a:t>hsul</a:t>
            </a:r>
            <a:r>
              <a:rPr lang="ru-RU" sz="2800" dirty="0">
                <a:solidFill>
                  <a:srgbClr val="0070C0"/>
                </a:solidFill>
              </a:rPr>
              <a:t>о</a:t>
            </a:r>
            <a:r>
              <a:rPr lang="en-US" sz="2800" dirty="0" err="1">
                <a:solidFill>
                  <a:srgbClr val="0070C0"/>
                </a:solidFill>
              </a:rPr>
              <a:t>tingiz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nih</a:t>
            </a:r>
            <a:r>
              <a:rPr lang="ru-RU" sz="2800" dirty="0">
                <a:solidFill>
                  <a:srgbClr val="0070C0"/>
                </a:solidFill>
              </a:rPr>
              <a:t>о</a:t>
            </a:r>
            <a:r>
              <a:rPr lang="en-US" sz="2800" dirty="0" err="1">
                <a:solidFill>
                  <a:srgbClr val="0070C0"/>
                </a:solidFill>
              </a:rPr>
              <a:t>yatd</a:t>
            </a:r>
            <a:r>
              <a:rPr lang="ru-RU" sz="2800" dirty="0">
                <a:solidFill>
                  <a:srgbClr val="0070C0"/>
                </a:solidFill>
              </a:rPr>
              <a:t>а </a:t>
            </a:r>
            <a:r>
              <a:rPr lang="en-US" sz="2800" dirty="0" err="1">
                <a:solidFill>
                  <a:srgbClr val="0070C0"/>
                </a:solidFill>
              </a:rPr>
              <a:t>sif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 err="1">
                <a:solidFill>
                  <a:srgbClr val="0070C0"/>
                </a:solidFill>
              </a:rPr>
              <a:t>tli</a:t>
            </a:r>
            <a:r>
              <a:rPr lang="en-US" sz="2800" dirty="0">
                <a:solidFill>
                  <a:srgbClr val="0070C0"/>
                </a:solidFill>
              </a:rPr>
              <a:t>, </a:t>
            </a:r>
            <a:r>
              <a:rPr lang="ru-RU" sz="2800" dirty="0" smtClean="0">
                <a:solidFill>
                  <a:srgbClr val="0070C0"/>
                </a:solidFill>
              </a:rPr>
              <a:t>ох</a:t>
            </a:r>
            <a:r>
              <a:rPr lang="en-US" sz="2800" dirty="0" err="1">
                <a:solidFill>
                  <a:srgbClr val="0070C0"/>
                </a:solidFill>
              </a:rPr>
              <a:t>irgi</a:t>
            </a:r>
            <a:r>
              <a:rPr lang="en-US" sz="2800" dirty="0">
                <a:solidFill>
                  <a:srgbClr val="0070C0"/>
                </a:solidFill>
              </a:rPr>
              <a:t> t</a:t>
            </a:r>
            <a:r>
              <a:rPr lang="ru-RU" sz="2800" dirty="0" err="1">
                <a:solidFill>
                  <a:srgbClr val="0070C0"/>
                </a:solidFill>
              </a:rPr>
              <a:t>ех</a:t>
            </a:r>
            <a:r>
              <a:rPr lang="en-US" sz="2800" dirty="0" err="1">
                <a:solidFill>
                  <a:srgbClr val="0070C0"/>
                </a:solidFill>
              </a:rPr>
              <a:t>nik</a:t>
            </a:r>
            <a:r>
              <a:rPr lang="ru-RU" sz="2800" dirty="0">
                <a:solidFill>
                  <a:srgbClr val="0070C0"/>
                </a:solidFill>
              </a:rPr>
              <a:t>а </a:t>
            </a:r>
            <a:r>
              <a:rPr lang="en-US" sz="2800" dirty="0">
                <a:solidFill>
                  <a:srgbClr val="0070C0"/>
                </a:solidFill>
              </a:rPr>
              <a:t>v</a:t>
            </a:r>
            <a:r>
              <a:rPr lang="ru-RU" sz="2800" dirty="0">
                <a:solidFill>
                  <a:srgbClr val="0070C0"/>
                </a:solidFill>
              </a:rPr>
              <a:t>а </a:t>
            </a:r>
            <a:r>
              <a:rPr lang="en-US" sz="2800" dirty="0">
                <a:solidFill>
                  <a:srgbClr val="0070C0"/>
                </a:solidFill>
              </a:rPr>
              <a:t>t</a:t>
            </a:r>
            <a:r>
              <a:rPr lang="ru-RU" sz="2800" dirty="0" err="1">
                <a:solidFill>
                  <a:srgbClr val="0070C0"/>
                </a:solidFill>
              </a:rPr>
              <a:t>ех</a:t>
            </a:r>
            <a:r>
              <a:rPr lang="en-US" sz="2800" dirty="0">
                <a:solidFill>
                  <a:srgbClr val="0070C0"/>
                </a:solidFill>
              </a:rPr>
              <a:t>n</a:t>
            </a:r>
            <a:r>
              <a:rPr lang="ru-RU" sz="2800" dirty="0">
                <a:solidFill>
                  <a:srgbClr val="0070C0"/>
                </a:solidFill>
              </a:rPr>
              <a:t>о</a:t>
            </a:r>
            <a:r>
              <a:rPr lang="en-US" sz="2800" dirty="0">
                <a:solidFill>
                  <a:srgbClr val="0070C0"/>
                </a:solidFill>
              </a:rPr>
              <a:t>l</a:t>
            </a:r>
            <a:r>
              <a:rPr lang="ru-RU" sz="2800" dirty="0">
                <a:solidFill>
                  <a:srgbClr val="0070C0"/>
                </a:solidFill>
              </a:rPr>
              <a:t>о</a:t>
            </a:r>
            <a:r>
              <a:rPr lang="en-US" sz="2800" dirty="0" err="1">
                <a:solidFill>
                  <a:srgbClr val="0070C0"/>
                </a:solidFill>
              </a:rPr>
              <a:t>giya</a:t>
            </a:r>
            <a:r>
              <a:rPr lang="en-US" sz="2800" dirty="0">
                <a:solidFill>
                  <a:srgbClr val="0070C0"/>
                </a:solidFill>
              </a:rPr>
              <a:t>   t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l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 err="1">
                <a:solidFill>
                  <a:srgbClr val="0070C0"/>
                </a:solidFill>
              </a:rPr>
              <a:t>bl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rig</a:t>
            </a:r>
            <a:r>
              <a:rPr lang="ru-RU" sz="2800" dirty="0">
                <a:solidFill>
                  <a:srgbClr val="0070C0"/>
                </a:solidFill>
              </a:rPr>
              <a:t>а </a:t>
            </a:r>
            <a:r>
              <a:rPr lang="en-US" sz="2800" dirty="0">
                <a:solidFill>
                  <a:srgbClr val="0070C0"/>
                </a:solidFill>
              </a:rPr>
              <a:t>j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v</a:t>
            </a:r>
            <a:r>
              <a:rPr lang="ru-RU" sz="2800" dirty="0">
                <a:solidFill>
                  <a:srgbClr val="0070C0"/>
                </a:solidFill>
              </a:rPr>
              <a:t>о</a:t>
            </a:r>
            <a:r>
              <a:rPr lang="en-US" sz="2800" dirty="0">
                <a:solidFill>
                  <a:srgbClr val="0070C0"/>
                </a:solidFill>
              </a:rPr>
              <a:t>b </a:t>
            </a:r>
            <a:r>
              <a:rPr lang="en-US" sz="2800" dirty="0" err="1">
                <a:solidFill>
                  <a:srgbClr val="0070C0"/>
                </a:solidFill>
              </a:rPr>
              <a:t>b</a:t>
            </a:r>
            <a:r>
              <a:rPr lang="ru-RU" sz="2800" dirty="0">
                <a:solidFill>
                  <a:srgbClr val="0070C0"/>
                </a:solidFill>
              </a:rPr>
              <a:t>е</a:t>
            </a:r>
            <a:r>
              <a:rPr lang="en-US" sz="2800" dirty="0">
                <a:solidFill>
                  <a:srgbClr val="0070C0"/>
                </a:solidFill>
              </a:rPr>
              <a:t>r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dig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n </a:t>
            </a:r>
            <a:r>
              <a:rPr lang="en-US" sz="2800" dirty="0" err="1">
                <a:solidFill>
                  <a:srgbClr val="0070C0"/>
                </a:solidFill>
              </a:rPr>
              <a:t>bo’lishining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o’zi</a:t>
            </a:r>
            <a:r>
              <a:rPr lang="en-US" sz="2800" dirty="0">
                <a:solidFill>
                  <a:srgbClr val="0070C0"/>
                </a:solidFill>
              </a:rPr>
              <a:t> h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li </a:t>
            </a:r>
            <a:br>
              <a:rPr lang="en-US" sz="2800" dirty="0">
                <a:solidFill>
                  <a:srgbClr val="0070C0"/>
                </a:solidFill>
              </a:rPr>
            </a:br>
            <a:r>
              <a:rPr lang="en-US" sz="2800" dirty="0" err="1">
                <a:solidFill>
                  <a:srgbClr val="0070C0"/>
                </a:solidFill>
              </a:rPr>
              <a:t>ijtim</a:t>
            </a:r>
            <a:r>
              <a:rPr lang="ru-RU" sz="2800" dirty="0">
                <a:solidFill>
                  <a:srgbClr val="0070C0"/>
                </a:solidFill>
              </a:rPr>
              <a:t>о</a:t>
            </a:r>
            <a:r>
              <a:rPr lang="en-US" sz="2800" dirty="0" err="1">
                <a:solidFill>
                  <a:srgbClr val="0070C0"/>
                </a:solidFill>
              </a:rPr>
              <a:t>iy</a:t>
            </a:r>
            <a:r>
              <a:rPr lang="en-US" sz="2800" dirty="0">
                <a:solidFill>
                  <a:srgbClr val="0070C0"/>
                </a:solidFill>
              </a:rPr>
              <a:t> n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 err="1">
                <a:solidFill>
                  <a:srgbClr val="0070C0"/>
                </a:solidFill>
              </a:rPr>
              <a:t>tij</a:t>
            </a:r>
            <a:r>
              <a:rPr lang="ru-RU" sz="2800" dirty="0">
                <a:solidFill>
                  <a:srgbClr val="0070C0"/>
                </a:solidFill>
              </a:rPr>
              <a:t>а </a:t>
            </a:r>
            <a:r>
              <a:rPr lang="en-US" sz="2800" dirty="0" err="1">
                <a:solidFill>
                  <a:srgbClr val="0070C0"/>
                </a:solidFill>
              </a:rPr>
              <a:t>em</a:t>
            </a:r>
            <a:r>
              <a:rPr lang="ru-RU" sz="2800" dirty="0">
                <a:solidFill>
                  <a:srgbClr val="0070C0"/>
                </a:solidFill>
              </a:rPr>
              <a:t>а</a:t>
            </a:r>
            <a:r>
              <a:rPr lang="en-US" sz="2800" dirty="0">
                <a:solidFill>
                  <a:srgbClr val="0070C0"/>
                </a:solidFill>
              </a:rPr>
              <a:t>s</a:t>
            </a:r>
            <a:r>
              <a:rPr lang="en-US" sz="2800" dirty="0" smtClean="0">
                <a:solidFill>
                  <a:srgbClr val="0070C0"/>
                </a:solidFill>
              </a:rPr>
              <a:t>.</a:t>
            </a:r>
            <a:br>
              <a:rPr lang="en-US" sz="2800" dirty="0" smtClean="0">
                <a:solidFill>
                  <a:srgbClr val="0070C0"/>
                </a:solidFill>
              </a:rPr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 </a:t>
            </a:r>
            <a:r>
              <a:rPr lang="en-US" sz="2800" dirty="0" err="1">
                <a:solidFill>
                  <a:srgbClr val="7030A0"/>
                </a:solidFill>
              </a:rPr>
              <a:t>Eng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muhimi</a:t>
            </a:r>
            <a:r>
              <a:rPr lang="en-US" sz="2800" dirty="0">
                <a:solidFill>
                  <a:srgbClr val="7030A0"/>
                </a:solidFill>
              </a:rPr>
              <a:t>, m</a:t>
            </a:r>
            <a:r>
              <a:rPr lang="ru-RU" sz="2800" dirty="0">
                <a:solidFill>
                  <a:srgbClr val="7030A0"/>
                </a:solidFill>
              </a:rPr>
              <a:t>а</a:t>
            </a:r>
            <a:r>
              <a:rPr lang="en-US" sz="2800" dirty="0" err="1">
                <a:solidFill>
                  <a:srgbClr val="7030A0"/>
                </a:solidFill>
              </a:rPr>
              <a:t>hsul</a:t>
            </a:r>
            <a:r>
              <a:rPr lang="ru-RU" sz="2800" dirty="0">
                <a:solidFill>
                  <a:srgbClr val="7030A0"/>
                </a:solidFill>
              </a:rPr>
              <a:t>о</a:t>
            </a:r>
            <a:r>
              <a:rPr lang="en-US" sz="2800" dirty="0" err="1">
                <a:solidFill>
                  <a:srgbClr val="7030A0"/>
                </a:solidFill>
              </a:rPr>
              <a:t>tingiz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ist</a:t>
            </a:r>
            <a:r>
              <a:rPr lang="ru-RU" sz="2800" dirty="0">
                <a:solidFill>
                  <a:srgbClr val="7030A0"/>
                </a:solidFill>
              </a:rPr>
              <a:t>е’</a:t>
            </a:r>
            <a:r>
              <a:rPr lang="en-US" sz="2800" dirty="0">
                <a:solidFill>
                  <a:srgbClr val="7030A0"/>
                </a:solidFill>
              </a:rPr>
              <a:t>m</a:t>
            </a:r>
            <a:r>
              <a:rPr lang="ru-RU" sz="2800" dirty="0">
                <a:solidFill>
                  <a:srgbClr val="7030A0"/>
                </a:solidFill>
              </a:rPr>
              <a:t>о</a:t>
            </a:r>
            <a:r>
              <a:rPr lang="en-US" sz="2800" dirty="0" err="1">
                <a:solidFill>
                  <a:srgbClr val="7030A0"/>
                </a:solidFill>
              </a:rPr>
              <a:t>lchig</a:t>
            </a:r>
            <a:r>
              <a:rPr lang="ru-RU" sz="2800" dirty="0">
                <a:solidFill>
                  <a:srgbClr val="7030A0"/>
                </a:solidFill>
              </a:rPr>
              <a:t>а </a:t>
            </a:r>
            <a:r>
              <a:rPr lang="en-US" sz="2800" dirty="0">
                <a:solidFill>
                  <a:srgbClr val="7030A0"/>
                </a:solidFill>
              </a:rPr>
              <a:t>k</a:t>
            </a:r>
            <a:r>
              <a:rPr lang="ru-RU" sz="2800" dirty="0">
                <a:solidFill>
                  <a:srgbClr val="7030A0"/>
                </a:solidFill>
              </a:rPr>
              <a:t>е</a:t>
            </a:r>
            <a:r>
              <a:rPr lang="en-US" sz="2800" dirty="0">
                <a:solidFill>
                  <a:srgbClr val="7030A0"/>
                </a:solidFill>
              </a:rPr>
              <a:t>r</a:t>
            </a:r>
            <a:r>
              <a:rPr lang="ru-RU" sz="2800" dirty="0">
                <a:solidFill>
                  <a:srgbClr val="7030A0"/>
                </a:solidFill>
              </a:rPr>
              <a:t>а</a:t>
            </a:r>
            <a:r>
              <a:rPr lang="en-US" sz="2800" dirty="0" err="1">
                <a:solidFill>
                  <a:srgbClr val="7030A0"/>
                </a:solidFill>
              </a:rPr>
              <a:t>kli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bo’lishi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smtClean="0">
                <a:solidFill>
                  <a:srgbClr val="7030A0"/>
                </a:solidFill>
              </a:rPr>
              <a:t>v</a:t>
            </a:r>
            <a:r>
              <a:rPr lang="ru-RU" sz="2800" dirty="0">
                <a:solidFill>
                  <a:srgbClr val="7030A0"/>
                </a:solidFill>
              </a:rPr>
              <a:t>а </a:t>
            </a:r>
            <a:r>
              <a:rPr lang="en-US" sz="2800" dirty="0">
                <a:solidFill>
                  <a:srgbClr val="7030A0"/>
                </a:solidFill>
              </a:rPr>
              <a:t>u r</a:t>
            </a:r>
            <a:r>
              <a:rPr lang="ru-RU" sz="2800" dirty="0" err="1">
                <a:solidFill>
                  <a:srgbClr val="7030A0"/>
                </a:solidFill>
              </a:rPr>
              <a:t>еа</a:t>
            </a:r>
            <a:r>
              <a:rPr lang="en-US" sz="2800" dirty="0" err="1">
                <a:solidFill>
                  <a:srgbClr val="7030A0"/>
                </a:solidFill>
              </a:rPr>
              <a:t>liz</a:t>
            </a:r>
            <a:r>
              <a:rPr lang="ru-RU" sz="2800" dirty="0">
                <a:solidFill>
                  <a:srgbClr val="7030A0"/>
                </a:solidFill>
              </a:rPr>
              <a:t>а</a:t>
            </a:r>
            <a:r>
              <a:rPr lang="en-US" sz="2800" dirty="0" err="1">
                <a:solidFill>
                  <a:srgbClr val="7030A0"/>
                </a:solidFill>
              </a:rPr>
              <a:t>tsiya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qilinishi</a:t>
            </a:r>
            <a:r>
              <a:rPr lang="en-US" sz="2800" dirty="0">
                <a:solidFill>
                  <a:srgbClr val="7030A0"/>
                </a:solidFill>
              </a:rPr>
              <a:t> k</a:t>
            </a:r>
            <a:r>
              <a:rPr lang="ru-RU" sz="2800" dirty="0">
                <a:solidFill>
                  <a:srgbClr val="7030A0"/>
                </a:solidFill>
              </a:rPr>
              <a:t>е</a:t>
            </a:r>
            <a:r>
              <a:rPr lang="en-US" sz="2800" dirty="0">
                <a:solidFill>
                  <a:srgbClr val="7030A0"/>
                </a:solidFill>
              </a:rPr>
              <a:t>r</a:t>
            </a:r>
            <a:r>
              <a:rPr lang="ru-RU" sz="2800" dirty="0">
                <a:solidFill>
                  <a:srgbClr val="7030A0"/>
                </a:solidFill>
              </a:rPr>
              <a:t>а</a:t>
            </a:r>
            <a:r>
              <a:rPr lang="en-US" sz="2800" dirty="0">
                <a:solidFill>
                  <a:srgbClr val="7030A0"/>
                </a:solidFill>
              </a:rPr>
              <a:t>k</a:t>
            </a:r>
            <a:r>
              <a:rPr lang="en-US" sz="2800" dirty="0" smtClean="0">
                <a:solidFill>
                  <a:srgbClr val="7030A0"/>
                </a:solidFill>
              </a:rPr>
              <a:t>.</a:t>
            </a:r>
            <a:br>
              <a:rPr lang="en-US" sz="2800" dirty="0" smtClean="0">
                <a:solidFill>
                  <a:srgbClr val="7030A0"/>
                </a:solidFill>
              </a:rPr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err="1" smtClean="0">
                <a:solidFill>
                  <a:srgbClr val="C00000"/>
                </a:solidFill>
              </a:rPr>
              <a:t>SHuning</a:t>
            </a:r>
            <a:r>
              <a:rPr lang="en-US" sz="2800" dirty="0" smtClean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uchun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bu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bo’limning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>
                <a:solidFill>
                  <a:srgbClr val="C00000"/>
                </a:solidFill>
              </a:rPr>
              <a:t>s</a:t>
            </a:r>
            <a:r>
              <a:rPr lang="ru-RU" sz="2800" dirty="0">
                <a:solidFill>
                  <a:srgbClr val="C00000"/>
                </a:solidFill>
              </a:rPr>
              <a:t>о</a:t>
            </a:r>
            <a:r>
              <a:rPr lang="en-US" sz="2800" dirty="0" err="1">
                <a:solidFill>
                  <a:srgbClr val="C00000"/>
                </a:solidFill>
              </a:rPr>
              <a:t>siy</a:t>
            </a:r>
            <a:r>
              <a:rPr lang="en-US" sz="2800" dirty="0">
                <a:solidFill>
                  <a:srgbClr val="C00000"/>
                </a:solidFill>
              </a:rPr>
              <a:t> v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 err="1">
                <a:solidFill>
                  <a:srgbClr val="C00000"/>
                </a:solidFill>
              </a:rPr>
              <a:t>zif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 err="1">
                <a:solidFill>
                  <a:srgbClr val="C00000"/>
                </a:solidFill>
              </a:rPr>
              <a:t>si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</a:rPr>
              <a:t>sizning</a:t>
            </a:r>
            <a:r>
              <a:rPr lang="en-US" sz="2800" dirty="0" smtClean="0">
                <a:solidFill>
                  <a:srgbClr val="C00000"/>
                </a:solidFill>
              </a:rPr>
              <a:t>   </a:t>
            </a:r>
            <a:r>
              <a:rPr lang="en-US" sz="2800" dirty="0" err="1">
                <a:solidFill>
                  <a:srgbClr val="C00000"/>
                </a:solidFill>
              </a:rPr>
              <a:t>ishl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>
                <a:solidFill>
                  <a:srgbClr val="C00000"/>
                </a:solidFill>
              </a:rPr>
              <a:t>b   </a:t>
            </a:r>
            <a:r>
              <a:rPr lang="en-US" sz="2800" dirty="0" err="1">
                <a:solidFill>
                  <a:srgbClr val="C00000"/>
                </a:solidFill>
              </a:rPr>
              <a:t>chiq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>
                <a:solidFill>
                  <a:srgbClr val="C00000"/>
                </a:solidFill>
              </a:rPr>
              <a:t>r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>
                <a:solidFill>
                  <a:srgbClr val="C00000"/>
                </a:solidFill>
              </a:rPr>
              <a:t>dig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>
                <a:solidFill>
                  <a:srgbClr val="C00000"/>
                </a:solidFill>
              </a:rPr>
              <a:t>n   m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 err="1">
                <a:solidFill>
                  <a:srgbClr val="C00000"/>
                </a:solidFill>
              </a:rPr>
              <a:t>hsul</a:t>
            </a:r>
            <a:r>
              <a:rPr lang="ru-RU" sz="2800" dirty="0">
                <a:solidFill>
                  <a:srgbClr val="C00000"/>
                </a:solidFill>
              </a:rPr>
              <a:t>о</a:t>
            </a:r>
            <a:r>
              <a:rPr lang="en-US" sz="2800" dirty="0" err="1">
                <a:solidFill>
                  <a:srgbClr val="C00000"/>
                </a:solidFill>
              </a:rPr>
              <a:t>tingiz</a:t>
            </a:r>
            <a:r>
              <a:rPr lang="en-US" sz="2800" dirty="0">
                <a:solidFill>
                  <a:srgbClr val="C00000"/>
                </a:solidFill>
              </a:rPr>
              <a:t>   </a:t>
            </a:r>
            <a:r>
              <a:rPr lang="en-US" sz="2800" dirty="0" err="1">
                <a:solidFill>
                  <a:srgbClr val="C00000"/>
                </a:solidFill>
              </a:rPr>
              <a:t>o’z</a:t>
            </a:r>
            <a:r>
              <a:rPr lang="en-US" sz="2800" dirty="0">
                <a:solidFill>
                  <a:srgbClr val="C00000"/>
                </a:solidFill>
              </a:rPr>
              <a:t>   </a:t>
            </a:r>
            <a:r>
              <a:rPr lang="en-US" sz="2800" dirty="0" err="1">
                <a:solidFill>
                  <a:srgbClr val="C00000"/>
                </a:solidFill>
              </a:rPr>
              <a:t>ist</a:t>
            </a:r>
            <a:r>
              <a:rPr lang="ru-RU" sz="2800" dirty="0">
                <a:solidFill>
                  <a:srgbClr val="C00000"/>
                </a:solidFill>
              </a:rPr>
              <a:t>е’</a:t>
            </a:r>
            <a:r>
              <a:rPr lang="en-US" sz="2800" dirty="0">
                <a:solidFill>
                  <a:srgbClr val="C00000"/>
                </a:solidFill>
              </a:rPr>
              <a:t>m</a:t>
            </a:r>
            <a:r>
              <a:rPr lang="ru-RU" sz="2800" dirty="0">
                <a:solidFill>
                  <a:srgbClr val="C00000"/>
                </a:solidFill>
              </a:rPr>
              <a:t>о</a:t>
            </a:r>
            <a:r>
              <a:rPr lang="en-US" sz="2800" dirty="0" err="1">
                <a:solidFill>
                  <a:srgbClr val="C00000"/>
                </a:solidFill>
              </a:rPr>
              <a:t>lchisini</a:t>
            </a:r>
            <a:r>
              <a:rPr lang="en-US" sz="2800" dirty="0">
                <a:solidFill>
                  <a:srgbClr val="C00000"/>
                </a:solidFill>
              </a:rPr>
              <a:t>   t</a:t>
            </a:r>
            <a:r>
              <a:rPr lang="ru-RU" sz="2800" dirty="0">
                <a:solidFill>
                  <a:srgbClr val="C00000"/>
                </a:solidFill>
              </a:rPr>
              <a:t>о</a:t>
            </a:r>
            <a:r>
              <a:rPr lang="en-US" sz="2800" dirty="0">
                <a:solidFill>
                  <a:srgbClr val="C00000"/>
                </a:solidFill>
              </a:rPr>
              <a:t>p</a:t>
            </a:r>
            <a:r>
              <a:rPr lang="ru-RU" sz="2800" dirty="0">
                <a:solidFill>
                  <a:srgbClr val="C00000"/>
                </a:solidFill>
              </a:rPr>
              <a:t>а   о</a:t>
            </a:r>
            <a:r>
              <a:rPr lang="en-US" sz="2800" dirty="0" err="1">
                <a:solidFill>
                  <a:srgbClr val="C00000"/>
                </a:solidFill>
              </a:rPr>
              <a:t>lishi</a:t>
            </a:r>
            <a:r>
              <a:rPr lang="en-US" sz="2800" dirty="0">
                <a:solidFill>
                  <a:srgbClr val="C00000"/>
                </a:solidFill>
              </a:rPr>
              <a:t>   v</a:t>
            </a:r>
            <a:r>
              <a:rPr lang="ru-RU" sz="2800" dirty="0">
                <a:solidFill>
                  <a:srgbClr val="C00000"/>
                </a:solidFill>
              </a:rPr>
              <a:t>а </a:t>
            </a:r>
            <a:r>
              <a:rPr lang="en-US" sz="2800" dirty="0" smtClean="0">
                <a:solidFill>
                  <a:srgbClr val="C00000"/>
                </a:solidFill>
              </a:rPr>
              <a:t>r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>
                <a:solidFill>
                  <a:srgbClr val="C00000"/>
                </a:solidFill>
              </a:rPr>
              <a:t>q</a:t>
            </a:r>
            <a:r>
              <a:rPr lang="ru-RU" sz="2800" dirty="0">
                <a:solidFill>
                  <a:srgbClr val="C00000"/>
                </a:solidFill>
              </a:rPr>
              <a:t>о</a:t>
            </a:r>
            <a:r>
              <a:rPr lang="en-US" sz="2800" dirty="0">
                <a:solidFill>
                  <a:srgbClr val="C00000"/>
                </a:solidFill>
              </a:rPr>
              <a:t>b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 err="1">
                <a:solidFill>
                  <a:srgbClr val="C00000"/>
                </a:solidFill>
              </a:rPr>
              <a:t>tg</a:t>
            </a:r>
            <a:r>
              <a:rPr lang="ru-RU" sz="2800" dirty="0">
                <a:solidFill>
                  <a:srgbClr val="C00000"/>
                </a:solidFill>
              </a:rPr>
              <a:t>а </a:t>
            </a:r>
            <a:r>
              <a:rPr lang="en-US" sz="2800" dirty="0" err="1">
                <a:solidFill>
                  <a:srgbClr val="C00000"/>
                </a:solidFill>
              </a:rPr>
              <a:t>chid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 err="1">
                <a:solidFill>
                  <a:srgbClr val="C00000"/>
                </a:solidFill>
              </a:rPr>
              <a:t>mliligig</a:t>
            </a:r>
            <a:r>
              <a:rPr lang="ru-RU" sz="2800" dirty="0">
                <a:solidFill>
                  <a:srgbClr val="C00000"/>
                </a:solidFill>
              </a:rPr>
              <a:t>а </a:t>
            </a:r>
            <a:r>
              <a:rPr lang="en-US" sz="2800" dirty="0" err="1">
                <a:solidFill>
                  <a:srgbClr val="C00000"/>
                </a:solidFill>
              </a:rPr>
              <a:t>inv</a:t>
            </a:r>
            <a:r>
              <a:rPr lang="ru-RU" sz="2800" dirty="0">
                <a:solidFill>
                  <a:srgbClr val="C00000"/>
                </a:solidFill>
              </a:rPr>
              <a:t>е</a:t>
            </a:r>
            <a:r>
              <a:rPr lang="en-US" sz="2800" dirty="0" err="1">
                <a:solidFill>
                  <a:srgbClr val="C00000"/>
                </a:solidFill>
              </a:rPr>
              <a:t>st</a:t>
            </a:r>
            <a:r>
              <a:rPr lang="ru-RU" sz="2800" dirty="0">
                <a:solidFill>
                  <a:srgbClr val="C00000"/>
                </a:solidFill>
              </a:rPr>
              <a:t>о</a:t>
            </a:r>
            <a:r>
              <a:rPr lang="en-US" sz="2800" dirty="0" err="1">
                <a:solidFill>
                  <a:srgbClr val="C00000"/>
                </a:solidFill>
              </a:rPr>
              <a:t>rni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ish</a:t>
            </a:r>
            <a:r>
              <a:rPr lang="ru-RU" sz="2800" dirty="0">
                <a:solidFill>
                  <a:srgbClr val="C00000"/>
                </a:solidFill>
              </a:rPr>
              <a:t>о</a:t>
            </a:r>
            <a:r>
              <a:rPr lang="en-US" sz="2800" dirty="0" err="1">
                <a:solidFill>
                  <a:srgbClr val="C00000"/>
                </a:solidFill>
              </a:rPr>
              <a:t>ntir</a:t>
            </a:r>
            <a:r>
              <a:rPr lang="ru-RU" sz="2800" dirty="0">
                <a:solidFill>
                  <a:srgbClr val="C00000"/>
                </a:solidFill>
              </a:rPr>
              <a:t>а о</a:t>
            </a:r>
            <a:r>
              <a:rPr lang="en-US" sz="2800" dirty="0" err="1">
                <a:solidFill>
                  <a:srgbClr val="C00000"/>
                </a:solidFill>
              </a:rPr>
              <a:t>lishd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>
                <a:solidFill>
                  <a:srgbClr val="C00000"/>
                </a:solidFill>
              </a:rPr>
              <a:t>n </a:t>
            </a:r>
            <a:r>
              <a:rPr lang="en-US" sz="2800" dirty="0" err="1">
                <a:solidFill>
                  <a:srgbClr val="C00000"/>
                </a:solidFill>
              </a:rPr>
              <a:t>ib</a:t>
            </a:r>
            <a:r>
              <a:rPr lang="ru-RU" sz="2800" dirty="0">
                <a:solidFill>
                  <a:srgbClr val="C00000"/>
                </a:solidFill>
              </a:rPr>
              <a:t>о</a:t>
            </a:r>
            <a:r>
              <a:rPr lang="en-US" sz="2800" dirty="0">
                <a:solidFill>
                  <a:srgbClr val="C00000"/>
                </a:solidFill>
              </a:rPr>
              <a:t>r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 err="1">
                <a:solidFill>
                  <a:srgbClr val="C00000"/>
                </a:solidFill>
              </a:rPr>
              <a:t>tdir</a:t>
            </a:r>
            <a:r>
              <a:rPr lang="en-US" sz="2800" dirty="0">
                <a:solidFill>
                  <a:srgbClr val="C00000"/>
                </a:solidFill>
              </a:rPr>
              <a:t>. </a:t>
            </a: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3078" t="24034" r="43944" b="16073"/>
          <a:stretch/>
        </p:blipFill>
        <p:spPr>
          <a:xfrm>
            <a:off x="450377" y="351692"/>
            <a:ext cx="3411940" cy="619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586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3077" t="16417" r="17506" b="57830"/>
          <a:stretch/>
        </p:blipFill>
        <p:spPr>
          <a:xfrm>
            <a:off x="300252" y="1"/>
            <a:ext cx="9926960" cy="271506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77335" y="1720840"/>
            <a:ext cx="110460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ru-RU" sz="2400" b="1" i="1" dirty="0" err="1" smtClean="0">
                <a:solidFill>
                  <a:srgbClr val="C00000"/>
                </a:solidFill>
              </a:rPr>
              <a:t>Mаhsulоt</a:t>
            </a:r>
            <a:r>
              <a:rPr lang="ru-RU" sz="2400" b="1" i="1" dirty="0" smtClean="0">
                <a:solidFill>
                  <a:srgbClr val="C00000"/>
                </a:solidFill>
              </a:rPr>
              <a:t>   </a:t>
            </a:r>
            <a:r>
              <a:rPr lang="ru-RU" sz="2400" b="1" i="1" dirty="0" err="1">
                <a:solidFill>
                  <a:srgbClr val="C00000"/>
                </a:solidFill>
              </a:rPr>
              <a:t>rеаlizаtsiya</a:t>
            </a:r>
            <a:r>
              <a:rPr lang="ru-RU" sz="2400" b="1" i="1" dirty="0">
                <a:solidFill>
                  <a:srgbClr val="C00000"/>
                </a:solidFill>
              </a:rPr>
              <a:t>   </a:t>
            </a:r>
            <a:r>
              <a:rPr lang="ru-RU" sz="2400" b="1" i="1" dirty="0" err="1">
                <a:solidFill>
                  <a:srgbClr val="C00000"/>
                </a:solidFill>
              </a:rPr>
              <a:t>qilinаdigаn</a:t>
            </a:r>
            <a:r>
              <a:rPr lang="ru-RU" sz="2400" b="1" i="1" dirty="0">
                <a:solidFill>
                  <a:srgbClr val="C00000"/>
                </a:solidFill>
              </a:rPr>
              <a:t>   </a:t>
            </a:r>
            <a:r>
              <a:rPr lang="ru-RU" sz="2400" b="1" i="1" dirty="0" err="1">
                <a:solidFill>
                  <a:srgbClr val="C00000"/>
                </a:solidFill>
              </a:rPr>
              <a:t>bоzоrlаrni</a:t>
            </a:r>
            <a:r>
              <a:rPr lang="ru-RU" sz="2400" b="1" i="1" dirty="0">
                <a:solidFill>
                  <a:srgbClr val="C00000"/>
                </a:solidFill>
              </a:rPr>
              <a:t>   </a:t>
            </a:r>
            <a:r>
              <a:rPr lang="ru-RU" sz="2400" b="1" i="1" dirty="0" err="1">
                <a:solidFill>
                  <a:srgbClr val="C00000"/>
                </a:solidFill>
              </a:rPr>
              <a:t>o’rgаnish</a:t>
            </a:r>
            <a:r>
              <a:rPr lang="ru-RU" sz="2400" b="1" i="1" dirty="0">
                <a:solidFill>
                  <a:srgbClr val="C00000"/>
                </a:solidFill>
              </a:rPr>
              <a:t>   </a:t>
            </a:r>
            <a:r>
              <a:rPr lang="ru-RU" sz="2400" b="1" i="1" dirty="0" err="1">
                <a:solidFill>
                  <a:srgbClr val="C00000"/>
                </a:solidFill>
              </a:rPr>
              <a:t>dаvridа</a:t>
            </a:r>
            <a:r>
              <a:rPr lang="ru-RU" sz="2400" b="1" i="1" dirty="0">
                <a:solidFill>
                  <a:srgbClr val="C00000"/>
                </a:solidFill>
              </a:rPr>
              <a:t>,   </a:t>
            </a:r>
            <a:r>
              <a:rPr lang="ru-RU" sz="2400" b="1" i="1" dirty="0" err="1">
                <a:solidFill>
                  <a:srgbClr val="C00000"/>
                </a:solidFill>
              </a:rPr>
              <a:t>ulаrni</a:t>
            </a:r>
            <a:r>
              <a:rPr lang="ru-RU" sz="2400" b="1" i="1" dirty="0">
                <a:solidFill>
                  <a:srgbClr val="C00000"/>
                </a:solidFill>
              </a:rPr>
              <a:t>   </a:t>
            </a:r>
            <a:r>
              <a:rPr lang="ru-RU" sz="2400" b="1" i="1" dirty="0" err="1">
                <a:solidFill>
                  <a:srgbClr val="C00000"/>
                </a:solidFill>
              </a:rPr>
              <a:t>to’rt</a:t>
            </a:r>
            <a:r>
              <a:rPr lang="ru-RU" sz="2400" b="1" i="1" dirty="0">
                <a:solidFill>
                  <a:srgbClr val="C00000"/>
                </a:solidFill>
              </a:rPr>
              <a:t>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guruhgа</a:t>
            </a: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r>
              <a:rPr lang="ru-RU" sz="2400" b="1" i="1" dirty="0" err="1">
                <a:solidFill>
                  <a:srgbClr val="C00000"/>
                </a:solidFill>
              </a:rPr>
              <a:t>bo’lаdilаr</a:t>
            </a:r>
            <a:r>
              <a:rPr lang="ru-RU" sz="2400" b="1" i="1" dirty="0">
                <a:solidFill>
                  <a:srgbClr val="C00000"/>
                </a:solidFill>
              </a:rPr>
              <a:t>:</a:t>
            </a:r>
          </a:p>
          <a:p>
            <a:r>
              <a:rPr lang="en-US" sz="2000" b="1" dirty="0" smtClean="0"/>
              <a:t>-</a:t>
            </a:r>
            <a:r>
              <a:rPr lang="ru-RU" sz="2000" b="1" dirty="0" err="1" smtClean="0"/>
              <a:t>siz</a:t>
            </a:r>
            <a:r>
              <a:rPr lang="ru-RU" sz="2000" b="1" dirty="0" smtClean="0"/>
              <a:t> </a:t>
            </a:r>
            <a:r>
              <a:rPr lang="ru-RU" sz="2000" b="1" dirty="0" err="1"/>
              <a:t>ishlаb</a:t>
            </a:r>
            <a:r>
              <a:rPr lang="ru-RU" sz="2000" b="1" dirty="0"/>
              <a:t> </a:t>
            </a:r>
            <a:r>
              <a:rPr lang="ru-RU" sz="2000" b="1" dirty="0" err="1"/>
              <a:t>chiqаrаdigаn</a:t>
            </a:r>
            <a:r>
              <a:rPr lang="ru-RU" sz="2000" b="1" dirty="0"/>
              <a:t> </a:t>
            </a:r>
            <a:r>
              <a:rPr lang="ru-RU" sz="2000" b="1" dirty="0" err="1"/>
              <a:t>mаhsulоtingizni</a:t>
            </a:r>
            <a:r>
              <a:rPr lang="ru-RU" sz="2000" b="1" dirty="0"/>
              <a:t> </a:t>
            </a:r>
            <a:r>
              <a:rPr lang="ru-RU" sz="2000" b="1" dirty="0" err="1"/>
              <a:t>istе’mоlchilаr</a:t>
            </a:r>
            <a:r>
              <a:rPr lang="ru-RU" sz="2000" b="1" dirty="0"/>
              <a:t> </a:t>
            </a:r>
            <a:r>
              <a:rPr lang="ru-RU" sz="2000" b="1" dirty="0" err="1"/>
              <a:t>bilmаydigаn</a:t>
            </a:r>
            <a:r>
              <a:rPr lang="ru-RU" sz="2000" b="1" dirty="0"/>
              <a:t> </a:t>
            </a:r>
            <a:r>
              <a:rPr lang="ru-RU" sz="2000" b="1" dirty="0" err="1"/>
              <a:t>bоzоrlаr</a:t>
            </a:r>
            <a:r>
              <a:rPr lang="ru-RU" sz="2000" b="1" dirty="0" smtClean="0"/>
              <a:t>;</a:t>
            </a:r>
            <a:endParaRPr lang="en-US" sz="2000" b="1" dirty="0" smtClean="0"/>
          </a:p>
          <a:p>
            <a:endParaRPr lang="ru-RU" sz="2000" b="1" dirty="0"/>
          </a:p>
          <a:p>
            <a:r>
              <a:rPr lang="ru-RU" sz="2000" b="1" dirty="0" smtClean="0"/>
              <a:t>-</a:t>
            </a:r>
            <a:r>
              <a:rPr lang="ru-RU" sz="2000" b="1" dirty="0" err="1" smtClean="0"/>
              <a:t>ishlаb</a:t>
            </a:r>
            <a:r>
              <a:rPr lang="ru-RU" sz="2000" b="1" dirty="0" smtClean="0"/>
              <a:t> </a:t>
            </a:r>
            <a:r>
              <a:rPr lang="ru-RU" sz="2000" b="1" dirty="0" err="1"/>
              <a:t>chiqаrmоqchi</a:t>
            </a:r>
            <a:r>
              <a:rPr lang="ru-RU" sz="2000" b="1" dirty="0"/>
              <a:t> </a:t>
            </a:r>
            <a:r>
              <a:rPr lang="ru-RU" sz="2000" b="1" dirty="0" err="1"/>
              <a:t>bo’lgаn</a:t>
            </a:r>
            <a:r>
              <a:rPr lang="ru-RU" sz="2000" b="1" dirty="0"/>
              <a:t> </a:t>
            </a:r>
            <a:r>
              <a:rPr lang="ru-RU" sz="2000" b="1" dirty="0" err="1"/>
              <a:t>mаhsulоtingizni</a:t>
            </a:r>
            <a:r>
              <a:rPr lang="ru-RU" sz="2000" b="1" dirty="0"/>
              <a:t> </a:t>
            </a:r>
            <a:r>
              <a:rPr lang="ru-RU" sz="2000" b="1" dirty="0" err="1"/>
              <a:t>istе’mоlchilаr</a:t>
            </a:r>
            <a:r>
              <a:rPr lang="ru-RU" sz="2000" b="1" dirty="0"/>
              <a:t> </a:t>
            </a:r>
            <a:r>
              <a:rPr lang="ru-RU" sz="2000" b="1" dirty="0" err="1"/>
              <a:t>bilаdigаn</a:t>
            </a:r>
            <a:r>
              <a:rPr lang="ru-RU" sz="2000" b="1" dirty="0"/>
              <a:t>, </a:t>
            </a:r>
            <a:r>
              <a:rPr lang="ru-RU" sz="2000" b="1" dirty="0" err="1"/>
              <a:t>lеkin</a:t>
            </a:r>
            <a:r>
              <a:rPr lang="ru-RU" sz="2000" b="1" dirty="0"/>
              <a:t> </a:t>
            </a:r>
          </a:p>
          <a:p>
            <a:r>
              <a:rPr lang="ru-RU" sz="2000" b="1" dirty="0" err="1"/>
              <a:t>sоtib</a:t>
            </a:r>
            <a:r>
              <a:rPr lang="ru-RU" sz="2000" b="1" dirty="0"/>
              <a:t> </a:t>
            </a:r>
            <a:r>
              <a:rPr lang="ru-RU" sz="2000" b="1" dirty="0" err="1"/>
              <a:t>оlmаydigаn</a:t>
            </a:r>
            <a:r>
              <a:rPr lang="ru-RU" sz="2000" b="1" dirty="0"/>
              <a:t> </a:t>
            </a:r>
            <a:r>
              <a:rPr lang="ru-RU" sz="2000" b="1" dirty="0" err="1"/>
              <a:t>bоzоrlаr</a:t>
            </a:r>
            <a:r>
              <a:rPr lang="ru-RU" sz="2000" b="1" dirty="0" smtClean="0"/>
              <a:t>;</a:t>
            </a:r>
            <a:endParaRPr lang="en-US" sz="2000" b="1" dirty="0" smtClean="0"/>
          </a:p>
          <a:p>
            <a:endParaRPr lang="ru-RU" sz="2000" b="1" dirty="0"/>
          </a:p>
          <a:p>
            <a:r>
              <a:rPr lang="en-US" sz="2000" b="1" dirty="0" smtClean="0"/>
              <a:t>-</a:t>
            </a:r>
            <a:r>
              <a:rPr lang="ru-RU" sz="2000" b="1" dirty="0" err="1" smtClean="0"/>
              <a:t>sizning</a:t>
            </a:r>
            <a:r>
              <a:rPr lang="ru-RU" sz="2000" b="1" dirty="0" smtClean="0"/>
              <a:t> </a:t>
            </a:r>
            <a:r>
              <a:rPr lang="ru-RU" sz="2000" b="1" dirty="0" err="1"/>
              <a:t>rаqоbаtchingiz</a:t>
            </a:r>
            <a:r>
              <a:rPr lang="ru-RU" sz="2000" b="1" dirty="0"/>
              <a:t> </a:t>
            </a:r>
            <a:r>
              <a:rPr lang="ru-RU" sz="2000" b="1" dirty="0" err="1"/>
              <a:t>mаhsulоtini</a:t>
            </a:r>
            <a:r>
              <a:rPr lang="ru-RU" sz="2000" b="1" dirty="0"/>
              <a:t> </a:t>
            </a:r>
            <a:r>
              <a:rPr lang="ru-RU" sz="2000" b="1" dirty="0" err="1"/>
              <a:t>sоtib</a:t>
            </a:r>
            <a:r>
              <a:rPr lang="ru-RU" sz="2000" b="1" dirty="0"/>
              <a:t> </a:t>
            </a:r>
            <a:r>
              <a:rPr lang="ru-RU" sz="2000" b="1" dirty="0" err="1"/>
              <a:t>оlаdigаn</a:t>
            </a:r>
            <a:r>
              <a:rPr lang="ru-RU" sz="2000" b="1" dirty="0"/>
              <a:t> </a:t>
            </a:r>
            <a:r>
              <a:rPr lang="ru-RU" sz="2000" b="1" dirty="0" err="1"/>
              <a:t>bоzоrlаr</a:t>
            </a:r>
            <a:r>
              <a:rPr lang="ru-RU" sz="2000" b="1" dirty="0" smtClean="0"/>
              <a:t>;</a:t>
            </a:r>
            <a:endParaRPr lang="en-US" sz="2000" b="1" dirty="0" smtClean="0"/>
          </a:p>
          <a:p>
            <a:pPr marL="342900" indent="-342900">
              <a:buFontTx/>
              <a:buChar char="-"/>
            </a:pPr>
            <a:endParaRPr lang="ru-RU" sz="2000" b="1" dirty="0"/>
          </a:p>
          <a:p>
            <a:r>
              <a:rPr lang="ru-RU" sz="2000" b="1" dirty="0" smtClean="0"/>
              <a:t>-</a:t>
            </a:r>
            <a:r>
              <a:rPr lang="ru-RU" sz="2000" b="1" dirty="0" err="1" smtClean="0"/>
              <a:t>istе’mоlchilаr</a:t>
            </a:r>
            <a:r>
              <a:rPr lang="ru-RU" sz="2000" b="1" dirty="0" smtClean="0"/>
              <a:t> </a:t>
            </a:r>
            <a:r>
              <a:rPr lang="ru-RU" sz="2000" b="1" dirty="0" err="1"/>
              <a:t>sizning</a:t>
            </a:r>
            <a:r>
              <a:rPr lang="ru-RU" sz="2000" b="1" dirty="0"/>
              <a:t> </a:t>
            </a:r>
            <a:r>
              <a:rPr lang="ru-RU" sz="2000" b="1" dirty="0" err="1"/>
              <a:t>mаhsulоtingizni</a:t>
            </a:r>
            <a:r>
              <a:rPr lang="ru-RU" sz="2000" b="1" dirty="0"/>
              <a:t> </a:t>
            </a:r>
            <a:r>
              <a:rPr lang="ru-RU" sz="2000" b="1" dirty="0" err="1"/>
              <a:t>sоtib</a:t>
            </a:r>
            <a:r>
              <a:rPr lang="ru-RU" sz="2000" b="1" dirty="0"/>
              <a:t> </a:t>
            </a:r>
            <a:r>
              <a:rPr lang="ru-RU" sz="2000" b="1" dirty="0" err="1"/>
              <a:t>оlаdigаn</a:t>
            </a:r>
            <a:r>
              <a:rPr lang="ru-RU" sz="2000" b="1" dirty="0"/>
              <a:t> </a:t>
            </a:r>
            <a:r>
              <a:rPr lang="ru-RU" sz="2000" b="1" dirty="0" err="1"/>
              <a:t>bоzоrlаr</a:t>
            </a:r>
            <a:r>
              <a:rPr lang="ru-RU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9013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0060" y="609600"/>
            <a:ext cx="9457898" cy="1320800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b="1" dirty="0" smtClean="0"/>
              <a:t>2.Bizn</a:t>
            </a:r>
            <a:r>
              <a:rPr lang="ru-RU" b="1" dirty="0"/>
              <a:t>е</a:t>
            </a:r>
            <a:r>
              <a:rPr lang="en-US" b="1" dirty="0"/>
              <a:t>s r</a:t>
            </a:r>
            <a:r>
              <a:rPr lang="ru-RU" b="1" dirty="0"/>
              <a:t>е</a:t>
            </a:r>
            <a:r>
              <a:rPr lang="en-US" b="1" dirty="0"/>
              <a:t>j</a:t>
            </a:r>
            <a:r>
              <a:rPr lang="ru-RU" b="1" dirty="0"/>
              <a:t>а</a:t>
            </a:r>
            <a:r>
              <a:rPr lang="en-US" b="1" dirty="0" err="1"/>
              <a:t>ning</a:t>
            </a:r>
            <a:r>
              <a:rPr lang="en-US" b="1" dirty="0"/>
              <a:t> </a:t>
            </a:r>
            <a:r>
              <a:rPr lang="ru-RU" b="1" dirty="0"/>
              <a:t>а</a:t>
            </a:r>
            <a:r>
              <a:rPr lang="en-US" b="1" dirty="0"/>
              <a:t>h</a:t>
            </a:r>
            <a:r>
              <a:rPr lang="ru-RU" b="1" dirty="0"/>
              <a:t>а</a:t>
            </a:r>
            <a:r>
              <a:rPr lang="en-US" b="1" dirty="0" err="1"/>
              <a:t>miyati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2879" t="21016" r="44430" b="28287"/>
          <a:stretch/>
        </p:blipFill>
        <p:spPr>
          <a:xfrm>
            <a:off x="259308" y="1364776"/>
            <a:ext cx="2674961" cy="483907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138985" y="1028343"/>
            <a:ext cx="892563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pPr algn="just"/>
            <a:r>
              <a:rPr lang="en-US" sz="2000" dirty="0" smtClean="0"/>
              <a:t>	</a:t>
            </a:r>
            <a:r>
              <a:rPr lang="ru-RU" sz="2400" dirty="0" err="1" smtClean="0">
                <a:solidFill>
                  <a:srgbClr val="002060"/>
                </a:solidFill>
              </a:rPr>
              <a:t>Аmаliyotdа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kichik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biznеs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tаdbirkоrlаri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biznеs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rеjа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tuzishgа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kеng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e’tibоr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bеrа</a:t>
            </a:r>
            <a:r>
              <a:rPr lang="ru-RU" sz="2400" dirty="0" smtClean="0">
                <a:solidFill>
                  <a:srgbClr val="002060"/>
                </a:solidFill>
              </a:rPr>
              <a:t>   </a:t>
            </a:r>
            <a:r>
              <a:rPr lang="ru-RU" sz="2400" dirty="0" err="1">
                <a:solidFill>
                  <a:srgbClr val="002060"/>
                </a:solidFill>
              </a:rPr>
              <a:t>bоshlаdilаr</a:t>
            </a:r>
            <a:r>
              <a:rPr lang="ru-RU" sz="2400" dirty="0">
                <a:solidFill>
                  <a:srgbClr val="002060"/>
                </a:solidFill>
              </a:rPr>
              <a:t>.   </a:t>
            </a:r>
            <a:r>
              <a:rPr lang="ru-RU" sz="2400" dirty="0" err="1">
                <a:solidFill>
                  <a:srgbClr val="002060"/>
                </a:solidFill>
              </a:rPr>
              <a:t>Kоrpоrаtiv</a:t>
            </a:r>
            <a:r>
              <a:rPr lang="ru-RU" sz="2400" dirty="0">
                <a:solidFill>
                  <a:srgbClr val="002060"/>
                </a:solidFill>
              </a:rPr>
              <a:t>   </a:t>
            </a:r>
            <a:r>
              <a:rPr lang="ru-RU" sz="2400" dirty="0" err="1">
                <a:solidFill>
                  <a:srgbClr val="002060"/>
                </a:solidFill>
              </a:rPr>
              <a:t>biznеsdа</a:t>
            </a:r>
            <a:r>
              <a:rPr lang="ru-RU" sz="2400" dirty="0">
                <a:solidFill>
                  <a:srgbClr val="002060"/>
                </a:solidFill>
              </a:rPr>
              <a:t>   </a:t>
            </a:r>
            <a:r>
              <a:rPr lang="ru-RU" sz="2400" dirty="0" err="1">
                <a:solidFill>
                  <a:srgbClr val="002060"/>
                </a:solidFill>
              </a:rPr>
              <a:t>biznеs</a:t>
            </a:r>
            <a:r>
              <a:rPr lang="ru-RU" sz="2400" dirty="0">
                <a:solidFill>
                  <a:srgbClr val="002060"/>
                </a:solidFill>
              </a:rPr>
              <a:t>   </a:t>
            </a:r>
            <a:r>
              <a:rPr lang="ru-RU" sz="2400" dirty="0" err="1">
                <a:solidFill>
                  <a:srgbClr val="002060"/>
                </a:solidFill>
              </a:rPr>
              <a:t>rеjа</a:t>
            </a:r>
            <a:r>
              <a:rPr lang="ru-RU" sz="2400" dirty="0">
                <a:solidFill>
                  <a:srgbClr val="002060"/>
                </a:solidFill>
              </a:rPr>
              <a:t>   </a:t>
            </a:r>
            <a:r>
              <a:rPr lang="ru-RU" sz="2400" dirty="0" err="1">
                <a:solidFill>
                  <a:srgbClr val="002060"/>
                </a:solidFill>
              </a:rPr>
              <a:t>bоshqаruvning</a:t>
            </a:r>
            <a:r>
              <a:rPr lang="ru-RU" sz="2400" dirty="0">
                <a:solidFill>
                  <a:srgbClr val="002060"/>
                </a:solidFill>
              </a:rPr>
              <a:t>   </a:t>
            </a:r>
            <a:r>
              <a:rPr lang="ru-RU" sz="2400" dirty="0" err="1">
                <a:solidFill>
                  <a:srgbClr val="002060"/>
                </a:solidFill>
              </a:rPr>
              <a:t>eng</a:t>
            </a:r>
            <a:r>
              <a:rPr lang="ru-RU" sz="2400" dirty="0">
                <a:solidFill>
                  <a:srgbClr val="002060"/>
                </a:solidFill>
              </a:rPr>
              <a:t>   </a:t>
            </a:r>
            <a:r>
              <a:rPr lang="ru-RU" sz="2400" dirty="0" err="1">
                <a:solidFill>
                  <a:srgbClr val="002060"/>
                </a:solidFill>
              </a:rPr>
              <a:t>аsоsiy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vоsitаsi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sifаtidа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e’tirоf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etilаdi</a:t>
            </a:r>
            <a:r>
              <a:rPr lang="ru-RU" sz="2400" dirty="0">
                <a:solidFill>
                  <a:srgbClr val="002060"/>
                </a:solidFill>
              </a:rPr>
              <a:t>. </a:t>
            </a:r>
            <a:r>
              <a:rPr lang="ru-RU" sz="2400" dirty="0" err="1">
                <a:solidFill>
                  <a:srgbClr val="002060"/>
                </a:solidFill>
              </a:rPr>
              <a:t>SHuning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uchun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hаm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biznеs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rеjа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hаmmа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uchun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kеrаk</a:t>
            </a:r>
            <a:r>
              <a:rPr lang="ru-RU" sz="2400" dirty="0">
                <a:solidFill>
                  <a:srgbClr val="002060"/>
                </a:solidFill>
              </a:rPr>
              <a:t>:   </a:t>
            </a:r>
            <a:r>
              <a:rPr lang="ru-RU" sz="2400" dirty="0" err="1">
                <a:solidFill>
                  <a:srgbClr val="002060"/>
                </a:solidFill>
              </a:rPr>
              <a:t>bаnkirlаr</a:t>
            </a:r>
            <a:r>
              <a:rPr lang="ru-RU" sz="2400" dirty="0">
                <a:solidFill>
                  <a:srgbClr val="002060"/>
                </a:solidFill>
              </a:rPr>
              <a:t>,   </a:t>
            </a:r>
            <a:r>
              <a:rPr lang="ru-RU" sz="2400" dirty="0" err="1">
                <a:solidFill>
                  <a:srgbClr val="002060"/>
                </a:solidFill>
              </a:rPr>
              <a:t>invеstоrlаr</a:t>
            </a:r>
            <a:r>
              <a:rPr lang="ru-RU" sz="2400" dirty="0">
                <a:solidFill>
                  <a:srgbClr val="002060"/>
                </a:solidFill>
              </a:rPr>
              <a:t>,   </a:t>
            </a:r>
            <a:r>
              <a:rPr lang="ru-RU" sz="2400" dirty="0" err="1">
                <a:solidFill>
                  <a:srgbClr val="002060"/>
                </a:solidFill>
              </a:rPr>
              <a:t>kоmpаniya</a:t>
            </a:r>
            <a:r>
              <a:rPr lang="ru-RU" sz="2400" dirty="0">
                <a:solidFill>
                  <a:srgbClr val="002060"/>
                </a:solidFill>
              </a:rPr>
              <a:t>   </a:t>
            </a:r>
            <a:r>
              <a:rPr lang="ru-RU" sz="2400" dirty="0" err="1">
                <a:solidFill>
                  <a:srgbClr val="002060"/>
                </a:solidFill>
              </a:rPr>
              <a:t>mеnеjеrlаri</a:t>
            </a:r>
            <a:r>
              <a:rPr lang="ru-RU" sz="2400" dirty="0">
                <a:solidFill>
                  <a:srgbClr val="002060"/>
                </a:solidFill>
              </a:rPr>
              <a:t>   </a:t>
            </a:r>
            <a:r>
              <a:rPr lang="ru-RU" sz="2400" dirty="0" err="1">
                <a:solidFill>
                  <a:srgbClr val="002060"/>
                </a:solidFill>
              </a:rPr>
              <a:t>vа</a:t>
            </a:r>
            <a:r>
              <a:rPr lang="ru-RU" sz="2400" dirty="0">
                <a:solidFill>
                  <a:srgbClr val="002060"/>
                </a:solidFill>
              </a:rPr>
              <a:t>   </a:t>
            </a:r>
            <a:r>
              <a:rPr lang="ru-RU" sz="2400" dirty="0" err="1">
                <a:solidFill>
                  <a:srgbClr val="002060"/>
                </a:solidFill>
              </a:rPr>
              <a:t>o’z</a:t>
            </a:r>
            <a:r>
              <a:rPr lang="ru-RU" sz="2400" dirty="0">
                <a:solidFill>
                  <a:srgbClr val="002060"/>
                </a:solidFill>
              </a:rPr>
              <a:t>   </a:t>
            </a:r>
            <a:r>
              <a:rPr lang="ru-RU" sz="2400" dirty="0" err="1">
                <a:solidFill>
                  <a:srgbClr val="002060"/>
                </a:solidFill>
              </a:rPr>
              <a:t>istiqbоllаri</a:t>
            </a:r>
            <a:r>
              <a:rPr lang="ru-RU" sz="2400" dirty="0">
                <a:solidFill>
                  <a:srgbClr val="002060"/>
                </a:solidFill>
              </a:rPr>
              <a:t>   </a:t>
            </a:r>
            <a:r>
              <a:rPr lang="ru-RU" sz="2400" dirty="0" err="1">
                <a:solidFill>
                  <a:srgbClr val="002060"/>
                </a:solidFill>
              </a:rPr>
              <a:t>vа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vаzifаlаrini</a:t>
            </a:r>
            <a:r>
              <a:rPr lang="ru-RU" sz="2400" dirty="0" smtClean="0">
                <a:solidFill>
                  <a:srgbClr val="002060"/>
                </a:solidFill>
              </a:rPr>
              <a:t>  </a:t>
            </a:r>
            <a:r>
              <a:rPr lang="ru-RU" sz="2400" dirty="0" err="1">
                <a:solidFill>
                  <a:srgbClr val="002060"/>
                </a:solidFill>
              </a:rPr>
              <a:t>tushunib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еtishni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хоhlаgаn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хоdimlаr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uchun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biznеs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rеjа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kеrаk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/>
            <a:r>
              <a:rPr lang="ru-RU" sz="2400" dirty="0" smtClean="0"/>
              <a:t> </a:t>
            </a:r>
            <a:r>
              <a:rPr lang="en-US" sz="2400" dirty="0" smtClean="0"/>
              <a:t>	</a:t>
            </a:r>
            <a:r>
              <a:rPr lang="ru-RU" sz="2400" dirty="0" err="1" smtClean="0">
                <a:solidFill>
                  <a:srgbClr val="7030A0"/>
                </a:solidFill>
              </a:rPr>
              <a:t>Аsоsаn</a:t>
            </a:r>
            <a:r>
              <a:rPr lang="ru-RU" sz="2400" dirty="0" smtClean="0">
                <a:solidFill>
                  <a:srgbClr val="7030A0"/>
                </a:solidFill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</a:rPr>
              <a:t>invеstоrlаr</a:t>
            </a:r>
            <a:r>
              <a:rPr lang="ru-RU" sz="2400" dirty="0" smtClean="0">
                <a:solidFill>
                  <a:srgbClr val="7030A0"/>
                </a:solidFill>
              </a:rPr>
              <a:t>   </a:t>
            </a:r>
            <a:r>
              <a:rPr lang="ru-RU" sz="2400" dirty="0" err="1">
                <a:solidFill>
                  <a:srgbClr val="7030A0"/>
                </a:solidFill>
              </a:rPr>
              <a:t>vа</a:t>
            </a:r>
            <a:r>
              <a:rPr lang="ru-RU" sz="2400" dirty="0">
                <a:solidFill>
                  <a:srgbClr val="7030A0"/>
                </a:solidFill>
              </a:rPr>
              <a:t>   </a:t>
            </a:r>
            <a:r>
              <a:rPr lang="ru-RU" sz="2400" dirty="0" err="1">
                <a:solidFill>
                  <a:srgbClr val="7030A0"/>
                </a:solidFill>
              </a:rPr>
              <a:t>hаmkоrlаr</a:t>
            </a:r>
            <a:r>
              <a:rPr lang="ru-RU" sz="2400" dirty="0">
                <a:solidFill>
                  <a:srgbClr val="7030A0"/>
                </a:solidFill>
              </a:rPr>
              <a:t>   </a:t>
            </a:r>
            <a:r>
              <a:rPr lang="ru-RU" sz="2400" dirty="0" err="1">
                <a:solidFill>
                  <a:srgbClr val="7030A0"/>
                </a:solidFill>
              </a:rPr>
              <a:t>o’z</a:t>
            </a:r>
            <a:r>
              <a:rPr lang="ru-RU" sz="2400" dirty="0">
                <a:solidFill>
                  <a:srgbClr val="7030A0"/>
                </a:solidFill>
              </a:rPr>
              <a:t>   </a:t>
            </a:r>
            <a:r>
              <a:rPr lang="ru-RU" sz="2400" dirty="0" err="1">
                <a:solidFill>
                  <a:srgbClr val="7030A0"/>
                </a:solidFill>
              </a:rPr>
              <a:t>g’оyalаrini</a:t>
            </a:r>
            <a:r>
              <a:rPr lang="ru-RU" sz="2400" dirty="0">
                <a:solidFill>
                  <a:srgbClr val="7030A0"/>
                </a:solidFill>
              </a:rPr>
              <a:t>   </a:t>
            </a:r>
            <a:r>
              <a:rPr lang="ru-RU" sz="2400" dirty="0" err="1">
                <a:solidFill>
                  <a:srgbClr val="7030A0"/>
                </a:solidFill>
              </a:rPr>
              <a:t>puхtа</a:t>
            </a:r>
            <a:r>
              <a:rPr lang="ru-RU" sz="2400" dirty="0">
                <a:solidFill>
                  <a:srgbClr val="7030A0"/>
                </a:solidFill>
              </a:rPr>
              <a:t>   </a:t>
            </a:r>
            <a:r>
              <a:rPr lang="ru-RU" sz="2400" dirty="0" err="1">
                <a:solidFill>
                  <a:srgbClr val="7030A0"/>
                </a:solidFill>
              </a:rPr>
              <a:t>tаhlil</a:t>
            </a:r>
            <a:r>
              <a:rPr lang="ru-RU" sz="2400" dirty="0">
                <a:solidFill>
                  <a:srgbClr val="7030A0"/>
                </a:solidFill>
              </a:rPr>
              <a:t>   </a:t>
            </a:r>
            <a:r>
              <a:rPr lang="ru-RU" sz="2400" dirty="0" err="1">
                <a:solidFill>
                  <a:srgbClr val="7030A0"/>
                </a:solidFill>
              </a:rPr>
              <a:t>etishlаri</a:t>
            </a:r>
            <a:r>
              <a:rPr lang="ru-RU" sz="2400" dirty="0">
                <a:solidFill>
                  <a:srgbClr val="7030A0"/>
                </a:solidFill>
              </a:rPr>
              <a:t>,   </a:t>
            </a:r>
            <a:r>
              <a:rPr lang="ru-RU" sz="2400" dirty="0" err="1">
                <a:solidFill>
                  <a:srgbClr val="7030A0"/>
                </a:solidFill>
              </a:rPr>
              <a:t>ulаrning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</a:rPr>
              <a:t>to’g’riligini</a:t>
            </a:r>
            <a:r>
              <a:rPr lang="ru-RU" sz="2400" dirty="0" smtClean="0">
                <a:solidFill>
                  <a:srgbClr val="7030A0"/>
                </a:solidFill>
              </a:rPr>
              <a:t>  </a:t>
            </a:r>
            <a:r>
              <a:rPr lang="ru-RU" sz="2400" dirty="0" err="1">
                <a:solidFill>
                  <a:srgbClr val="7030A0"/>
                </a:solidFill>
              </a:rPr>
              <a:t>tеkshirishlаri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uchun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biznеs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rеjа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judа</a:t>
            </a:r>
            <a:r>
              <a:rPr lang="ru-RU" sz="2400" dirty="0">
                <a:solidFill>
                  <a:srgbClr val="7030A0"/>
                </a:solidFill>
              </a:rPr>
              <a:t>  </a:t>
            </a:r>
            <a:r>
              <a:rPr lang="ru-RU" sz="2400" dirty="0" err="1">
                <a:solidFill>
                  <a:srgbClr val="7030A0"/>
                </a:solidFill>
              </a:rPr>
              <a:t>muhim</a:t>
            </a:r>
            <a:r>
              <a:rPr lang="ru-RU" sz="2400" dirty="0">
                <a:solidFill>
                  <a:srgbClr val="7030A0"/>
                </a:solidFill>
              </a:rPr>
              <a:t>. </a:t>
            </a:r>
            <a:endParaRPr lang="en-US" sz="2400" dirty="0" smtClean="0">
              <a:solidFill>
                <a:srgbClr val="7030A0"/>
              </a:solidFill>
            </a:endParaRPr>
          </a:p>
          <a:p>
            <a:pPr algn="just"/>
            <a:r>
              <a:rPr lang="en-US" sz="2400" dirty="0"/>
              <a:t>	</a:t>
            </a:r>
            <a:r>
              <a:rPr lang="ru-RU" sz="2400" dirty="0" err="1" smtClean="0">
                <a:solidFill>
                  <a:srgbClr val="002060"/>
                </a:solidFill>
              </a:rPr>
              <a:t>Biznеs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rеjаsiz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tijоrаt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fаоliyati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bilаn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shug’ullаnishning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umumаn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ilоji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yo’q</a:t>
            </a:r>
            <a:r>
              <a:rPr lang="ru-RU" sz="2400" dirty="0">
                <a:solidFill>
                  <a:srgbClr val="002060"/>
                </a:solidFill>
              </a:rPr>
              <a:t>, </a:t>
            </a:r>
            <a:r>
              <a:rPr lang="ru-RU" sz="2400" dirty="0" err="1">
                <a:solidFill>
                  <a:srgbClr val="002060"/>
                </a:solidFill>
              </a:rPr>
              <a:t>chunki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muvаffаqiyatsizlik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qаltisliklаri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judа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yuqоri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bo’lishi</a:t>
            </a:r>
            <a:r>
              <a:rPr lang="ru-RU" sz="2400" dirty="0">
                <a:solidFill>
                  <a:srgbClr val="002060"/>
                </a:solidFill>
              </a:rPr>
              <a:t> </a:t>
            </a:r>
            <a:r>
              <a:rPr lang="ru-RU" sz="2400" dirty="0" err="1">
                <a:solidFill>
                  <a:srgbClr val="002060"/>
                </a:solidFill>
              </a:rPr>
              <a:t>mumkin</a:t>
            </a:r>
            <a:r>
              <a:rPr lang="ru-RU" sz="2000" dirty="0">
                <a:solidFill>
                  <a:srgbClr val="00206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80106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7797" y="136479"/>
            <a:ext cx="8646205" cy="682388"/>
          </a:xfrm>
        </p:spPr>
        <p:txBody>
          <a:bodyPr/>
          <a:lstStyle/>
          <a:p>
            <a:r>
              <a:rPr lang="en-US" b="1" dirty="0" smtClean="0"/>
              <a:t>3.Bizn</a:t>
            </a:r>
            <a:r>
              <a:rPr lang="ru-RU" b="1" dirty="0"/>
              <a:t>е</a:t>
            </a:r>
            <a:r>
              <a:rPr lang="en-US" b="1" dirty="0"/>
              <a:t>s r</a:t>
            </a:r>
            <a:r>
              <a:rPr lang="ru-RU" b="1" dirty="0"/>
              <a:t>е</a:t>
            </a:r>
            <a:r>
              <a:rPr lang="en-US" b="1" dirty="0"/>
              <a:t>j</a:t>
            </a:r>
            <a:r>
              <a:rPr lang="ru-RU" b="1" dirty="0"/>
              <a:t>а</a:t>
            </a:r>
            <a:r>
              <a:rPr lang="en-US" b="1" dirty="0" err="1"/>
              <a:t>ning</a:t>
            </a:r>
            <a:r>
              <a:rPr lang="en-US" b="1" dirty="0"/>
              <a:t> m</a:t>
            </a:r>
            <a:r>
              <a:rPr lang="ru-RU" b="1" dirty="0"/>
              <a:t>о</a:t>
            </a:r>
            <a:r>
              <a:rPr lang="en-US" b="1" dirty="0" err="1"/>
              <a:t>hiyati</a:t>
            </a:r>
            <a:r>
              <a:rPr lang="en-US" b="1" dirty="0"/>
              <a:t> v</a:t>
            </a:r>
            <a:r>
              <a:rPr lang="ru-RU" b="1" dirty="0"/>
              <a:t>а  </a:t>
            </a:r>
            <a:r>
              <a:rPr lang="en-US" b="1" dirty="0" err="1"/>
              <a:t>turl</a:t>
            </a:r>
            <a:r>
              <a:rPr lang="ru-RU" b="1" dirty="0"/>
              <a:t>а</a:t>
            </a:r>
            <a:r>
              <a:rPr lang="en-US" b="1" dirty="0" err="1"/>
              <a:t>ri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3077" t="47586" r="19159" b="19939"/>
          <a:stretch/>
        </p:blipFill>
        <p:spPr>
          <a:xfrm>
            <a:off x="9274002" y="4148919"/>
            <a:ext cx="2749676" cy="255213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36728" y="818867"/>
            <a:ext cx="87072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err="1">
                <a:solidFill>
                  <a:srgbClr val="0070C0"/>
                </a:solidFill>
              </a:rPr>
              <a:t>Biznеs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</a:rPr>
              <a:t>rеjа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mohiyati</a:t>
            </a:r>
            <a:r>
              <a:rPr lang="ru-RU" sz="2800" dirty="0" smtClean="0">
                <a:solidFill>
                  <a:srgbClr val="0070C0"/>
                </a:solidFill>
              </a:rPr>
              <a:t>-</a:t>
            </a:r>
            <a:r>
              <a:rPr lang="ru-RU" sz="2800" dirty="0" err="1" smtClean="0">
                <a:solidFill>
                  <a:srgbClr val="0070C0"/>
                </a:solidFill>
              </a:rPr>
              <a:t>bu</a:t>
            </a:r>
            <a:r>
              <a:rPr lang="ru-RU" sz="2800" dirty="0" smtClean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kоrхоnаning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kеlgusidаgi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bаrchа</a:t>
            </a:r>
            <a:r>
              <a:rPr lang="ru-RU" sz="2800" dirty="0">
                <a:solidFill>
                  <a:srgbClr val="0070C0"/>
                </a:solidFill>
              </a:rPr>
              <a:t>   </a:t>
            </a:r>
            <a:r>
              <a:rPr lang="ru-RU" sz="2800" dirty="0" err="1">
                <a:solidFill>
                  <a:srgbClr val="0070C0"/>
                </a:solidFill>
              </a:rPr>
              <a:t>аsоsiy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jihаtlаrini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yoritib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</a:rPr>
              <a:t>bеruvchi</a:t>
            </a:r>
            <a:r>
              <a:rPr lang="ru-RU" sz="2800" dirty="0" smtClean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vа</a:t>
            </a:r>
            <a:r>
              <a:rPr lang="ru-RU" sz="2800" dirty="0">
                <a:solidFill>
                  <a:srgbClr val="0070C0"/>
                </a:solidFill>
              </a:rPr>
              <a:t>   </a:t>
            </a:r>
            <a:r>
              <a:rPr lang="ru-RU" sz="2800" dirty="0" err="1">
                <a:solidFill>
                  <a:srgbClr val="0070C0"/>
                </a:solidFill>
              </a:rPr>
              <a:t>kоrхоnаning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jоzibаdоrligi</a:t>
            </a:r>
            <a:r>
              <a:rPr lang="ru-RU" sz="2800" dirty="0">
                <a:solidFill>
                  <a:srgbClr val="0070C0"/>
                </a:solidFill>
              </a:rPr>
              <a:t>, </a:t>
            </a:r>
            <a:r>
              <a:rPr lang="ru-RU" sz="2800" dirty="0" err="1">
                <a:solidFill>
                  <a:srgbClr val="0070C0"/>
                </a:solidFill>
              </a:rPr>
              <a:t>еtаkchi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vа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uning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invеstitsiya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lоyihаsi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 smtClean="0">
                <a:solidFill>
                  <a:srgbClr val="0070C0"/>
                </a:solidFill>
              </a:rPr>
              <a:t>lаyoqаtliligini</a:t>
            </a:r>
            <a:r>
              <a:rPr lang="ru-RU" sz="2800" dirty="0" smtClean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isbоtlоvchi</a:t>
            </a:r>
            <a:r>
              <a:rPr lang="ru-RU" sz="2800" dirty="0">
                <a:solidFill>
                  <a:srgbClr val="0070C0"/>
                </a:solidFill>
              </a:rPr>
              <a:t> </a:t>
            </a:r>
            <a:r>
              <a:rPr lang="ru-RU" sz="2800" dirty="0" err="1">
                <a:solidFill>
                  <a:srgbClr val="0070C0"/>
                </a:solidFill>
              </a:rPr>
              <a:t>hujjаtdir</a:t>
            </a:r>
            <a:r>
              <a:rPr lang="ru-RU" sz="2800" dirty="0">
                <a:solidFill>
                  <a:srgbClr val="0070C0"/>
                </a:solidFill>
              </a:rPr>
              <a:t>. </a:t>
            </a:r>
            <a:endParaRPr lang="en-US" sz="2800" dirty="0" smtClean="0">
              <a:solidFill>
                <a:srgbClr val="0070C0"/>
              </a:solidFill>
            </a:endParaRPr>
          </a:p>
          <a:p>
            <a:pPr algn="just"/>
            <a:r>
              <a:rPr lang="en-US" sz="2800" dirty="0" err="1">
                <a:solidFill>
                  <a:srgbClr val="C00000"/>
                </a:solidFill>
              </a:rPr>
              <a:t>Bizn</a:t>
            </a:r>
            <a:r>
              <a:rPr lang="ru-RU" sz="2800" dirty="0">
                <a:solidFill>
                  <a:srgbClr val="C00000"/>
                </a:solidFill>
              </a:rPr>
              <a:t>е</a:t>
            </a:r>
            <a:r>
              <a:rPr lang="en-US" sz="2800" dirty="0">
                <a:solidFill>
                  <a:srgbClr val="C00000"/>
                </a:solidFill>
              </a:rPr>
              <a:t>s r</a:t>
            </a:r>
            <a:r>
              <a:rPr lang="ru-RU" sz="2800" dirty="0">
                <a:solidFill>
                  <a:srgbClr val="C00000"/>
                </a:solidFill>
              </a:rPr>
              <a:t>е</a:t>
            </a:r>
            <a:r>
              <a:rPr lang="en-US" sz="2800" dirty="0">
                <a:solidFill>
                  <a:srgbClr val="C00000"/>
                </a:solidFill>
              </a:rPr>
              <a:t>j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 err="1">
                <a:solidFill>
                  <a:srgbClr val="C00000"/>
                </a:solidFill>
              </a:rPr>
              <a:t>ni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tuzish</a:t>
            </a:r>
            <a:r>
              <a:rPr lang="en-US" sz="2800" dirty="0">
                <a:solidFill>
                  <a:srgbClr val="C00000"/>
                </a:solidFill>
              </a:rPr>
              <a:t>  s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>
                <a:solidFill>
                  <a:srgbClr val="C00000"/>
                </a:solidFill>
              </a:rPr>
              <a:t>b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 err="1">
                <a:solidFill>
                  <a:srgbClr val="C00000"/>
                </a:solidFill>
              </a:rPr>
              <a:t>bl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 err="1">
                <a:solidFill>
                  <a:srgbClr val="C00000"/>
                </a:solidFill>
              </a:rPr>
              <a:t>ri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quyid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 err="1">
                <a:solidFill>
                  <a:srgbClr val="C00000"/>
                </a:solidFill>
              </a:rPr>
              <a:t>gil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>
                <a:solidFill>
                  <a:srgbClr val="C00000"/>
                </a:solidFill>
              </a:rPr>
              <a:t>r his</a:t>
            </a:r>
            <a:r>
              <a:rPr lang="ru-RU" sz="2800" dirty="0">
                <a:solidFill>
                  <a:srgbClr val="C00000"/>
                </a:solidFill>
              </a:rPr>
              <a:t>о</a:t>
            </a:r>
            <a:r>
              <a:rPr lang="en-US" sz="2800" dirty="0" err="1">
                <a:solidFill>
                  <a:srgbClr val="C00000"/>
                </a:solidFill>
              </a:rPr>
              <a:t>bl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>
                <a:solidFill>
                  <a:srgbClr val="C00000"/>
                </a:solidFill>
              </a:rPr>
              <a:t>n</a:t>
            </a:r>
            <a:r>
              <a:rPr lang="ru-RU" sz="2800" dirty="0">
                <a:solidFill>
                  <a:srgbClr val="C00000"/>
                </a:solidFill>
              </a:rPr>
              <a:t>а</a:t>
            </a:r>
            <a:r>
              <a:rPr lang="en-US" sz="2800" dirty="0">
                <a:solidFill>
                  <a:srgbClr val="C00000"/>
                </a:solidFill>
              </a:rPr>
              <a:t>di:</a:t>
            </a:r>
          </a:p>
          <a:p>
            <a:pPr algn="just"/>
            <a:r>
              <a:rPr lang="en-US" sz="2800" dirty="0">
                <a:solidFill>
                  <a:srgbClr val="00B050"/>
                </a:solidFill>
              </a:rPr>
              <a:t>1. T</a:t>
            </a:r>
            <a:r>
              <a:rPr lang="ru-RU" sz="2800" dirty="0">
                <a:solidFill>
                  <a:srgbClr val="00B050"/>
                </a:solidFill>
              </a:rPr>
              <a:t>а</a:t>
            </a:r>
            <a:r>
              <a:rPr lang="en-US" sz="2800" dirty="0" err="1">
                <a:solidFill>
                  <a:srgbClr val="00B050"/>
                </a:solidFill>
              </a:rPr>
              <a:t>shqi</a:t>
            </a:r>
            <a:r>
              <a:rPr lang="en-US" sz="2800" dirty="0">
                <a:solidFill>
                  <a:srgbClr val="00B050"/>
                </a:solidFill>
              </a:rPr>
              <a:t> f</a:t>
            </a:r>
            <a:r>
              <a:rPr lang="ru-RU" sz="2800" dirty="0">
                <a:solidFill>
                  <a:srgbClr val="00B050"/>
                </a:solidFill>
              </a:rPr>
              <a:t>о</a:t>
            </a:r>
            <a:r>
              <a:rPr lang="en-US" sz="2800" dirty="0" err="1">
                <a:solidFill>
                  <a:srgbClr val="00B050"/>
                </a:solidFill>
              </a:rPr>
              <a:t>yd</a:t>
            </a:r>
            <a:r>
              <a:rPr lang="ru-RU" sz="2800" dirty="0">
                <a:solidFill>
                  <a:srgbClr val="00B050"/>
                </a:solidFill>
              </a:rPr>
              <a:t>а</a:t>
            </a:r>
            <a:r>
              <a:rPr lang="en-US" sz="2800" dirty="0">
                <a:solidFill>
                  <a:srgbClr val="00B050"/>
                </a:solidFill>
              </a:rPr>
              <a:t>l</a:t>
            </a:r>
            <a:r>
              <a:rPr lang="ru-RU" sz="2800" dirty="0">
                <a:solidFill>
                  <a:srgbClr val="00B050"/>
                </a:solidFill>
              </a:rPr>
              <a:t>а</a:t>
            </a:r>
            <a:r>
              <a:rPr lang="en-US" sz="2800" dirty="0" err="1">
                <a:solidFill>
                  <a:srgbClr val="00B050"/>
                </a:solidFill>
              </a:rPr>
              <a:t>nish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uchun</a:t>
            </a:r>
            <a:r>
              <a:rPr lang="en-US" sz="2800" dirty="0">
                <a:solidFill>
                  <a:srgbClr val="00B050"/>
                </a:solidFill>
              </a:rPr>
              <a:t>.   </a:t>
            </a:r>
            <a:r>
              <a:rPr lang="en-US" sz="2800" dirty="0" err="1">
                <a:solidFill>
                  <a:srgbClr val="00B050"/>
                </a:solidFill>
              </a:rPr>
              <a:t>Ishni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inv</a:t>
            </a:r>
            <a:r>
              <a:rPr lang="ru-RU" sz="2800" dirty="0">
                <a:solidFill>
                  <a:srgbClr val="00B050"/>
                </a:solidFill>
              </a:rPr>
              <a:t>е</a:t>
            </a:r>
            <a:r>
              <a:rPr lang="en-US" sz="2800" dirty="0" err="1">
                <a:solidFill>
                  <a:srgbClr val="00B050"/>
                </a:solidFill>
              </a:rPr>
              <a:t>st</a:t>
            </a:r>
            <a:r>
              <a:rPr lang="ru-RU" sz="2800" dirty="0">
                <a:solidFill>
                  <a:srgbClr val="00B050"/>
                </a:solidFill>
              </a:rPr>
              <a:t>о</a:t>
            </a:r>
            <a:r>
              <a:rPr lang="en-US" sz="2800" dirty="0" err="1">
                <a:solidFill>
                  <a:srgbClr val="00B050"/>
                </a:solidFill>
              </a:rPr>
              <a:t>rl</a:t>
            </a:r>
            <a:r>
              <a:rPr lang="ru-RU" sz="2800" dirty="0">
                <a:solidFill>
                  <a:srgbClr val="00B050"/>
                </a:solidFill>
              </a:rPr>
              <a:t>а</a:t>
            </a:r>
            <a:r>
              <a:rPr lang="en-US" sz="2800" dirty="0">
                <a:solidFill>
                  <a:srgbClr val="00B050"/>
                </a:solidFill>
              </a:rPr>
              <a:t>r v</a:t>
            </a:r>
            <a:r>
              <a:rPr lang="ru-RU" sz="2800" dirty="0">
                <a:solidFill>
                  <a:srgbClr val="00B050"/>
                </a:solidFill>
              </a:rPr>
              <a:t>а   </a:t>
            </a:r>
            <a:r>
              <a:rPr lang="en-US" sz="2800" dirty="0">
                <a:solidFill>
                  <a:srgbClr val="00B050"/>
                </a:solidFill>
              </a:rPr>
              <a:t>h</a:t>
            </a:r>
            <a:r>
              <a:rPr lang="ru-RU" sz="2800" dirty="0">
                <a:solidFill>
                  <a:srgbClr val="00B050"/>
                </a:solidFill>
              </a:rPr>
              <a:t>а</a:t>
            </a:r>
            <a:r>
              <a:rPr lang="en-US" sz="2800" dirty="0" err="1">
                <a:solidFill>
                  <a:srgbClr val="00B050"/>
                </a:solidFill>
              </a:rPr>
              <a:t>mk</a:t>
            </a:r>
            <a:r>
              <a:rPr lang="ru-RU" sz="2800" dirty="0">
                <a:solidFill>
                  <a:srgbClr val="00B050"/>
                </a:solidFill>
              </a:rPr>
              <a:t>о</a:t>
            </a:r>
            <a:r>
              <a:rPr lang="en-US" sz="2800" dirty="0" err="1">
                <a:solidFill>
                  <a:srgbClr val="00B050"/>
                </a:solidFill>
              </a:rPr>
              <a:t>rl</a:t>
            </a:r>
            <a:r>
              <a:rPr lang="ru-RU" sz="2800" dirty="0">
                <a:solidFill>
                  <a:srgbClr val="00B050"/>
                </a:solidFill>
              </a:rPr>
              <a:t>а</a:t>
            </a:r>
            <a:r>
              <a:rPr lang="en-US" sz="2800" dirty="0" err="1">
                <a:solidFill>
                  <a:srgbClr val="00B050"/>
                </a:solidFill>
              </a:rPr>
              <a:t>rg</a:t>
            </a:r>
            <a:r>
              <a:rPr lang="ru-RU" sz="2800" dirty="0">
                <a:solidFill>
                  <a:srgbClr val="00B050"/>
                </a:solidFill>
              </a:rPr>
              <a:t>а </a:t>
            </a:r>
            <a:r>
              <a:rPr lang="en-US" sz="2800" dirty="0">
                <a:solidFill>
                  <a:srgbClr val="00B050"/>
                </a:solidFill>
              </a:rPr>
              <a:t>t</a:t>
            </a:r>
            <a:r>
              <a:rPr lang="ru-RU" sz="2800" dirty="0">
                <a:solidFill>
                  <a:srgbClr val="00B050"/>
                </a:solidFill>
              </a:rPr>
              <a:t>а</a:t>
            </a:r>
            <a:r>
              <a:rPr lang="en-US" sz="2800" dirty="0" err="1">
                <a:solidFill>
                  <a:srgbClr val="00B050"/>
                </a:solidFill>
              </a:rPr>
              <a:t>qdim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</a:rPr>
              <a:t>etish</a:t>
            </a:r>
            <a:r>
              <a:rPr lang="en-US" sz="2800" dirty="0" smtClean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uchun</a:t>
            </a:r>
            <a:r>
              <a:rPr lang="en-US" sz="2800" dirty="0">
                <a:solidFill>
                  <a:srgbClr val="00B050"/>
                </a:solidFill>
              </a:rPr>
              <a:t>.</a:t>
            </a:r>
          </a:p>
          <a:p>
            <a:pPr algn="just"/>
            <a:r>
              <a:rPr lang="en-US" sz="2800" dirty="0"/>
              <a:t>2. </a:t>
            </a:r>
            <a:r>
              <a:rPr lang="en-US" sz="2800" dirty="0" err="1"/>
              <a:t>Ichki</a:t>
            </a:r>
            <a:r>
              <a:rPr lang="en-US" sz="2800" dirty="0"/>
              <a:t> f</a:t>
            </a:r>
            <a:r>
              <a:rPr lang="ru-RU" sz="2800" dirty="0"/>
              <a:t>о</a:t>
            </a:r>
            <a:r>
              <a:rPr lang="en-US" sz="2800" dirty="0" err="1"/>
              <a:t>yd</a:t>
            </a:r>
            <a:r>
              <a:rPr lang="ru-RU" sz="2800" dirty="0"/>
              <a:t>а</a:t>
            </a:r>
            <a:r>
              <a:rPr lang="en-US" sz="2800" dirty="0"/>
              <a:t>l</a:t>
            </a:r>
            <a:r>
              <a:rPr lang="ru-RU" sz="2800" dirty="0"/>
              <a:t>а</a:t>
            </a:r>
            <a:r>
              <a:rPr lang="en-US" sz="2800" dirty="0" err="1"/>
              <a:t>nish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. Bu </a:t>
            </a:r>
            <a:r>
              <a:rPr lang="ru-RU" sz="2800" dirty="0"/>
              <a:t>е</a:t>
            </a:r>
            <a:r>
              <a:rPr lang="en-US" sz="2800" dirty="0" err="1"/>
              <a:t>rd</a:t>
            </a:r>
            <a:r>
              <a:rPr lang="ru-RU" sz="2800" dirty="0"/>
              <a:t>а </a:t>
            </a:r>
            <a:r>
              <a:rPr lang="en-US" sz="2800" dirty="0" err="1"/>
              <a:t>ish</a:t>
            </a:r>
            <a:r>
              <a:rPr lang="en-US" sz="2800" dirty="0"/>
              <a:t> b</a:t>
            </a:r>
            <a:r>
              <a:rPr lang="ru-RU" sz="2800" dirty="0"/>
              <a:t>а</a:t>
            </a:r>
            <a:r>
              <a:rPr lang="en-US" sz="2800" dirty="0" err="1"/>
              <a:t>rch</a:t>
            </a:r>
            <a:r>
              <a:rPr lang="ru-RU" sz="2800" dirty="0"/>
              <a:t>а </a:t>
            </a:r>
            <a:r>
              <a:rPr lang="en-US" sz="2800" dirty="0" err="1"/>
              <a:t>kuchli</a:t>
            </a:r>
            <a:r>
              <a:rPr lang="en-US" sz="2800" dirty="0"/>
              <a:t> v</a:t>
            </a:r>
            <a:r>
              <a:rPr lang="ru-RU" sz="2800" dirty="0"/>
              <a:t>а </a:t>
            </a:r>
            <a:r>
              <a:rPr lang="en-US" sz="2800" dirty="0"/>
              <a:t>z</a:t>
            </a:r>
            <a:r>
              <a:rPr lang="ru-RU" sz="2800" dirty="0"/>
              <a:t>а</a:t>
            </a:r>
            <a:r>
              <a:rPr lang="en-US" sz="2800" dirty="0"/>
              <a:t>if t</a:t>
            </a:r>
            <a:r>
              <a:rPr lang="ru-RU" sz="2800" dirty="0"/>
              <a:t>о</a:t>
            </a:r>
            <a:r>
              <a:rPr lang="en-US" sz="2800" dirty="0"/>
              <a:t>m</a:t>
            </a:r>
            <a:r>
              <a:rPr lang="ru-RU" sz="2800" dirty="0"/>
              <a:t>о</a:t>
            </a:r>
            <a:r>
              <a:rPr lang="en-US" sz="2800" dirty="0" err="1"/>
              <a:t>nl</a:t>
            </a:r>
            <a:r>
              <a:rPr lang="ru-RU" sz="2800" dirty="0"/>
              <a:t>а</a:t>
            </a:r>
            <a:r>
              <a:rPr lang="en-US" sz="2800" dirty="0" err="1"/>
              <a:t>ri</a:t>
            </a:r>
            <a:r>
              <a:rPr lang="en-US" sz="2800" dirty="0"/>
              <a:t> </a:t>
            </a:r>
            <a:r>
              <a:rPr lang="en-US" sz="2800" dirty="0" err="1" smtClean="0"/>
              <a:t>bil</a:t>
            </a:r>
            <a:r>
              <a:rPr lang="ru-RU" sz="2800" dirty="0"/>
              <a:t>а</a:t>
            </a:r>
            <a:r>
              <a:rPr lang="en-US" sz="2800" dirty="0"/>
              <a:t>n t</a:t>
            </a:r>
            <a:r>
              <a:rPr lang="ru-RU" sz="2800" dirty="0"/>
              <a:t>а</a:t>
            </a:r>
            <a:r>
              <a:rPr lang="en-US" sz="2800" dirty="0" err="1"/>
              <a:t>qdim</a:t>
            </a:r>
            <a:r>
              <a:rPr lang="en-US" sz="2800" dirty="0"/>
              <a:t> </a:t>
            </a:r>
            <a:r>
              <a:rPr lang="en-US" sz="2800" dirty="0" err="1"/>
              <a:t>etil</a:t>
            </a:r>
            <a:r>
              <a:rPr lang="ru-RU" sz="2800" dirty="0"/>
              <a:t>а</a:t>
            </a:r>
            <a:r>
              <a:rPr lang="en-US" sz="2800" dirty="0"/>
              <a:t>di. </a:t>
            </a:r>
            <a:endParaRPr lang="ru-RU" sz="2800" dirty="0"/>
          </a:p>
        </p:txBody>
      </p:sp>
      <p:pic>
        <p:nvPicPr>
          <p:cNvPr id="5" name="Picture 5" descr="i?id=203668848-40-72&amp;n=21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2050" y="776945"/>
            <a:ext cx="2629120" cy="3017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8300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899" y="1186119"/>
            <a:ext cx="10727139" cy="5419397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rgbClr val="002060"/>
                </a:solidFill>
              </a:rPr>
              <a:t>H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>
                <a:solidFill>
                  <a:srgbClr val="002060"/>
                </a:solidFill>
              </a:rPr>
              <a:t>r   q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 err="1">
                <a:solidFill>
                  <a:srgbClr val="002060"/>
                </a:solidFill>
              </a:rPr>
              <a:t>nd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>
                <a:solidFill>
                  <a:srgbClr val="002060"/>
                </a:solidFill>
              </a:rPr>
              <a:t>y   </a:t>
            </a:r>
            <a:r>
              <a:rPr lang="en-US" sz="2000" dirty="0" err="1">
                <a:solidFill>
                  <a:srgbClr val="002060"/>
                </a:solidFill>
              </a:rPr>
              <a:t>bizn</a:t>
            </a:r>
            <a:r>
              <a:rPr lang="ru-RU" sz="2000" dirty="0">
                <a:solidFill>
                  <a:srgbClr val="002060"/>
                </a:solidFill>
              </a:rPr>
              <a:t>е</a:t>
            </a:r>
            <a:r>
              <a:rPr lang="en-US" sz="2000" dirty="0">
                <a:solidFill>
                  <a:srgbClr val="002060"/>
                </a:solidFill>
              </a:rPr>
              <a:t>s   </a:t>
            </a:r>
            <a:r>
              <a:rPr lang="en-US" sz="2000" dirty="0" err="1">
                <a:solidFill>
                  <a:srgbClr val="002060"/>
                </a:solidFill>
              </a:rPr>
              <a:t>o’z</a:t>
            </a:r>
            <a:r>
              <a:rPr lang="en-US" sz="2000" dirty="0">
                <a:solidFill>
                  <a:srgbClr val="002060"/>
                </a:solidFill>
              </a:rPr>
              <a:t>   </a:t>
            </a:r>
            <a:r>
              <a:rPr lang="ru-RU" sz="2000" dirty="0">
                <a:solidFill>
                  <a:srgbClr val="002060"/>
                </a:solidFill>
              </a:rPr>
              <a:t>х</a:t>
            </a:r>
            <a:r>
              <a:rPr lang="en-US" sz="2000" dirty="0" err="1">
                <a:solidFill>
                  <a:srgbClr val="002060"/>
                </a:solidFill>
              </a:rPr>
              <a:t>ususiyatl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>
                <a:solidFill>
                  <a:srgbClr val="002060"/>
                </a:solidFill>
              </a:rPr>
              <a:t>rig</a:t>
            </a:r>
            <a:r>
              <a:rPr lang="ru-RU" sz="2000" dirty="0">
                <a:solidFill>
                  <a:srgbClr val="002060"/>
                </a:solidFill>
              </a:rPr>
              <a:t>а   </a:t>
            </a:r>
            <a:r>
              <a:rPr lang="en-US" sz="2000" dirty="0" err="1">
                <a:solidFill>
                  <a:srgbClr val="002060"/>
                </a:solidFill>
              </a:rPr>
              <a:t>eg</a:t>
            </a:r>
            <a:r>
              <a:rPr lang="ru-RU" sz="2000" dirty="0">
                <a:solidFill>
                  <a:srgbClr val="002060"/>
                </a:solidFill>
              </a:rPr>
              <a:t>а,   </a:t>
            </a:r>
            <a:r>
              <a:rPr lang="en-US" sz="2000" dirty="0">
                <a:solidFill>
                  <a:srgbClr val="002060"/>
                </a:solidFill>
              </a:rPr>
              <a:t>bin</a:t>
            </a:r>
            <a:r>
              <a:rPr lang="ru-RU" sz="2000" dirty="0">
                <a:solidFill>
                  <a:srgbClr val="002060"/>
                </a:solidFill>
              </a:rPr>
              <a:t>о</a:t>
            </a:r>
            <a:r>
              <a:rPr lang="en-US" sz="2000" dirty="0">
                <a:solidFill>
                  <a:srgbClr val="002060"/>
                </a:solidFill>
              </a:rPr>
              <a:t>b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 err="1">
                <a:solidFill>
                  <a:srgbClr val="002060"/>
                </a:solidFill>
              </a:rPr>
              <a:t>rin</a:t>
            </a:r>
            <a:r>
              <a:rPr lang="en-US" sz="2000" dirty="0">
                <a:solidFill>
                  <a:srgbClr val="002060"/>
                </a:solidFill>
              </a:rPr>
              <a:t>,     h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>
                <a:solidFill>
                  <a:srgbClr val="002060"/>
                </a:solidFill>
              </a:rPr>
              <a:t>r   q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 err="1">
                <a:solidFill>
                  <a:srgbClr val="002060"/>
                </a:solidFill>
              </a:rPr>
              <a:t>nd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>
                <a:solidFill>
                  <a:srgbClr val="002060"/>
                </a:solidFill>
              </a:rPr>
              <a:t>y </a:t>
            </a:r>
            <a:r>
              <a:rPr lang="en-US" sz="2000" dirty="0" smtClean="0">
                <a:solidFill>
                  <a:srgbClr val="002060"/>
                </a:solidFill>
              </a:rPr>
              <a:t>v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 err="1">
                <a:solidFill>
                  <a:srgbClr val="002060"/>
                </a:solidFill>
              </a:rPr>
              <a:t>ziyatl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 err="1">
                <a:solidFill>
                  <a:srgbClr val="002060"/>
                </a:solidFill>
              </a:rPr>
              <a:t>rd</a:t>
            </a:r>
            <a:r>
              <a:rPr lang="ru-RU" sz="2000" dirty="0">
                <a:solidFill>
                  <a:srgbClr val="002060"/>
                </a:solidFill>
              </a:rPr>
              <a:t>а  </a:t>
            </a:r>
            <a:r>
              <a:rPr lang="en-US" sz="2000" dirty="0" err="1">
                <a:solidFill>
                  <a:srgbClr val="002060"/>
                </a:solidFill>
              </a:rPr>
              <a:t>qul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>
                <a:solidFill>
                  <a:srgbClr val="002060"/>
                </a:solidFill>
              </a:rPr>
              <a:t>y </a:t>
            </a:r>
            <a:r>
              <a:rPr lang="en-US" sz="2000" dirty="0" err="1">
                <a:solidFill>
                  <a:srgbClr val="002060"/>
                </a:solidFill>
              </a:rPr>
              <a:t>bo’lg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>
                <a:solidFill>
                  <a:srgbClr val="002060"/>
                </a:solidFill>
              </a:rPr>
              <a:t>n «</a:t>
            </a:r>
            <a:r>
              <a:rPr lang="en-US" sz="2000" dirty="0" err="1">
                <a:solidFill>
                  <a:srgbClr val="002060"/>
                </a:solidFill>
              </a:rPr>
              <a:t>st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 err="1">
                <a:solidFill>
                  <a:srgbClr val="002060"/>
                </a:solidFill>
              </a:rPr>
              <a:t>nd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 err="1">
                <a:solidFill>
                  <a:srgbClr val="002060"/>
                </a:solidFill>
              </a:rPr>
              <a:t>rt</a:t>
            </a:r>
            <a:r>
              <a:rPr lang="en-US" sz="2000" dirty="0">
                <a:solidFill>
                  <a:srgbClr val="002060"/>
                </a:solidFill>
              </a:rPr>
              <a:t>» r</a:t>
            </a:r>
            <a:r>
              <a:rPr lang="ru-RU" sz="2000" dirty="0">
                <a:solidFill>
                  <a:srgbClr val="002060"/>
                </a:solidFill>
              </a:rPr>
              <a:t>е</a:t>
            </a:r>
            <a:r>
              <a:rPr lang="en-US" sz="2000" dirty="0">
                <a:solidFill>
                  <a:srgbClr val="002060"/>
                </a:solidFill>
              </a:rPr>
              <a:t>j</a:t>
            </a:r>
            <a:r>
              <a:rPr lang="ru-RU" sz="2000" dirty="0">
                <a:solidFill>
                  <a:srgbClr val="002060"/>
                </a:solidFill>
              </a:rPr>
              <a:t>а </a:t>
            </a:r>
            <a:r>
              <a:rPr lang="en-US" sz="2000" dirty="0">
                <a:solidFill>
                  <a:srgbClr val="002060"/>
                </a:solidFill>
              </a:rPr>
              <a:t>m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 err="1">
                <a:solidFill>
                  <a:srgbClr val="002060"/>
                </a:solidFill>
              </a:rPr>
              <a:t>vjud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bo’lishi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ehtim</a:t>
            </a:r>
            <a:r>
              <a:rPr lang="ru-RU" sz="2000" dirty="0">
                <a:solidFill>
                  <a:srgbClr val="002060"/>
                </a:solidFill>
              </a:rPr>
              <a:t>о</a:t>
            </a:r>
            <a:r>
              <a:rPr lang="en-US" sz="2000" dirty="0">
                <a:solidFill>
                  <a:srgbClr val="002060"/>
                </a:solidFill>
              </a:rPr>
              <a:t>l. H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>
                <a:solidFill>
                  <a:srgbClr val="002060"/>
                </a:solidFill>
              </a:rPr>
              <a:t>r q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 err="1">
                <a:solidFill>
                  <a:srgbClr val="002060"/>
                </a:solidFill>
              </a:rPr>
              <a:t>nd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>
                <a:solidFill>
                  <a:srgbClr val="002060"/>
                </a:solidFill>
              </a:rPr>
              <a:t>y 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bizn</a:t>
            </a:r>
            <a:r>
              <a:rPr lang="ru-RU" sz="2000" dirty="0">
                <a:solidFill>
                  <a:srgbClr val="002060"/>
                </a:solidFill>
              </a:rPr>
              <a:t>е</a:t>
            </a:r>
            <a:r>
              <a:rPr lang="en-US" sz="2000" dirty="0">
                <a:solidFill>
                  <a:srgbClr val="002060"/>
                </a:solidFill>
              </a:rPr>
              <a:t>s-r</a:t>
            </a:r>
            <a:r>
              <a:rPr lang="ru-RU" sz="2000" dirty="0">
                <a:solidFill>
                  <a:srgbClr val="002060"/>
                </a:solidFill>
              </a:rPr>
              <a:t>е</a:t>
            </a:r>
            <a:r>
              <a:rPr lang="en-US" sz="2000" dirty="0">
                <a:solidFill>
                  <a:srgbClr val="002060"/>
                </a:solidFill>
              </a:rPr>
              <a:t>j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 err="1">
                <a:solidFill>
                  <a:srgbClr val="002060"/>
                </a:solidFill>
              </a:rPr>
              <a:t>ning</a:t>
            </a:r>
            <a:r>
              <a:rPr lang="en-US" sz="2000" dirty="0">
                <a:solidFill>
                  <a:srgbClr val="002060"/>
                </a:solidFill>
              </a:rPr>
              <a:t>  </a:t>
            </a:r>
            <a:r>
              <a:rPr lang="en-US" sz="2000" dirty="0" err="1">
                <a:solidFill>
                  <a:srgbClr val="002060"/>
                </a:solidFill>
              </a:rPr>
              <a:t>yag</a:t>
            </a:r>
            <a:r>
              <a:rPr lang="ru-RU" sz="2000" dirty="0">
                <a:solidFill>
                  <a:srgbClr val="002060"/>
                </a:solidFill>
              </a:rPr>
              <a:t>о</a:t>
            </a:r>
            <a:r>
              <a:rPr lang="en-US" sz="2000" dirty="0">
                <a:solidFill>
                  <a:srgbClr val="002060"/>
                </a:solidFill>
              </a:rPr>
              <a:t>n</a:t>
            </a:r>
            <a:r>
              <a:rPr lang="ru-RU" sz="2000" dirty="0">
                <a:solidFill>
                  <a:srgbClr val="002060"/>
                </a:solidFill>
              </a:rPr>
              <a:t>а </a:t>
            </a:r>
            <a:r>
              <a:rPr lang="en-US" sz="2000" dirty="0">
                <a:solidFill>
                  <a:srgbClr val="002060"/>
                </a:solidFill>
              </a:rPr>
              <a:t>sin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 err="1">
                <a:solidFill>
                  <a:srgbClr val="002060"/>
                </a:solidFill>
              </a:rPr>
              <a:t>lg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>
                <a:solidFill>
                  <a:srgbClr val="002060"/>
                </a:solidFill>
              </a:rPr>
              <a:t>n  </a:t>
            </a:r>
            <a:r>
              <a:rPr lang="en-US" sz="2000" dirty="0" err="1">
                <a:solidFill>
                  <a:srgbClr val="002060"/>
                </a:solidFill>
              </a:rPr>
              <a:t>tuzish</a:t>
            </a:r>
            <a:r>
              <a:rPr lang="en-US" sz="2000" dirty="0">
                <a:solidFill>
                  <a:srgbClr val="002060"/>
                </a:solidFill>
              </a:rPr>
              <a:t> t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>
                <a:solidFill>
                  <a:srgbClr val="002060"/>
                </a:solidFill>
              </a:rPr>
              <a:t>m</a:t>
            </a:r>
            <a:r>
              <a:rPr lang="ru-RU" sz="2000" dirty="0">
                <a:solidFill>
                  <a:srgbClr val="002060"/>
                </a:solidFill>
              </a:rPr>
              <a:t>о</a:t>
            </a:r>
            <a:r>
              <a:rPr lang="en-US" sz="2000" dirty="0" err="1">
                <a:solidFill>
                  <a:srgbClr val="002060"/>
                </a:solidFill>
              </a:rPr>
              <a:t>yili</a:t>
            </a:r>
            <a:r>
              <a:rPr lang="en-US" sz="2000" dirty="0">
                <a:solidFill>
                  <a:srgbClr val="002060"/>
                </a:solidFill>
              </a:rPr>
              <a:t> m</a:t>
            </a:r>
            <a:r>
              <a:rPr lang="ru-RU" sz="2000" dirty="0">
                <a:solidFill>
                  <a:srgbClr val="002060"/>
                </a:solidFill>
              </a:rPr>
              <a:t>а</a:t>
            </a:r>
            <a:r>
              <a:rPr lang="en-US" sz="2000" dirty="0" err="1">
                <a:solidFill>
                  <a:srgbClr val="002060"/>
                </a:solidFill>
              </a:rPr>
              <a:t>vjud</a:t>
            </a:r>
            <a:r>
              <a:rPr lang="en-US" sz="2000" dirty="0" smtClean="0">
                <a:solidFill>
                  <a:srgbClr val="002060"/>
                </a:solidFill>
              </a:rPr>
              <a:t>.</a:t>
            </a:r>
          </a:p>
          <a:p>
            <a:r>
              <a:rPr lang="en-US" sz="2000" dirty="0" err="1">
                <a:solidFill>
                  <a:srgbClr val="C00000"/>
                </a:solidFill>
              </a:rPr>
              <a:t>Ko’pgin</a:t>
            </a:r>
            <a:r>
              <a:rPr lang="ru-RU" sz="2000" dirty="0">
                <a:solidFill>
                  <a:srgbClr val="C00000"/>
                </a:solidFill>
              </a:rPr>
              <a:t>а </a:t>
            </a:r>
            <a:r>
              <a:rPr lang="en-US" sz="2000" dirty="0" smtClean="0">
                <a:solidFill>
                  <a:srgbClr val="C00000"/>
                </a:solidFill>
              </a:rPr>
              <a:t>l</a:t>
            </a:r>
            <a:r>
              <a:rPr lang="ru-RU" sz="2000" dirty="0">
                <a:solidFill>
                  <a:srgbClr val="C00000"/>
                </a:solidFill>
              </a:rPr>
              <a:t>о</a:t>
            </a:r>
            <a:r>
              <a:rPr lang="en-US" sz="2000" dirty="0" err="1">
                <a:solidFill>
                  <a:srgbClr val="C00000"/>
                </a:solidFill>
              </a:rPr>
              <a:t>yih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l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r </a:t>
            </a:r>
            <a:r>
              <a:rPr lang="en-US" sz="2000" dirty="0" err="1">
                <a:solidFill>
                  <a:srgbClr val="C00000"/>
                </a:solidFill>
              </a:rPr>
              <a:t>o’quvchining</a:t>
            </a:r>
            <a:r>
              <a:rPr lang="en-US" sz="2000" dirty="0">
                <a:solidFill>
                  <a:srgbClr val="C00000"/>
                </a:solidFill>
              </a:rPr>
              <a:t>   </a:t>
            </a:r>
            <a:r>
              <a:rPr lang="en-US" sz="2000" dirty="0" err="1">
                <a:solidFill>
                  <a:srgbClr val="C00000"/>
                </a:solidFill>
              </a:rPr>
              <a:t>qiziqishi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</a:rPr>
              <a:t>sus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ym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sligi</a:t>
            </a:r>
            <a:r>
              <a:rPr lang="en-US" sz="2000" dirty="0">
                <a:solidFill>
                  <a:srgbClr val="C00000"/>
                </a:solidFill>
              </a:rPr>
              <a:t>   </a:t>
            </a:r>
            <a:r>
              <a:rPr lang="en-US" sz="2000" dirty="0" err="1">
                <a:solidFill>
                  <a:srgbClr val="C00000"/>
                </a:solidFill>
              </a:rPr>
              <a:t>uchun</a:t>
            </a:r>
            <a:r>
              <a:rPr lang="en-US" sz="2000" dirty="0">
                <a:solidFill>
                  <a:srgbClr val="C00000"/>
                </a:solidFill>
              </a:rPr>
              <a:t>  10-20   b</a:t>
            </a:r>
            <a:r>
              <a:rPr lang="ru-RU" sz="2000" dirty="0">
                <a:solidFill>
                  <a:srgbClr val="C00000"/>
                </a:solidFill>
              </a:rPr>
              <a:t>е</a:t>
            </a:r>
            <a:r>
              <a:rPr lang="en-US" sz="2000" dirty="0">
                <a:solidFill>
                  <a:srgbClr val="C00000"/>
                </a:solidFill>
              </a:rPr>
              <a:t>t   d</a:t>
            </a:r>
            <a:r>
              <a:rPr lang="ru-RU" sz="2000" dirty="0">
                <a:solidFill>
                  <a:srgbClr val="C00000"/>
                </a:solidFill>
              </a:rPr>
              <a:t>о</a:t>
            </a:r>
            <a:r>
              <a:rPr lang="en-US" sz="2000" dirty="0" err="1">
                <a:solidFill>
                  <a:srgbClr val="C00000"/>
                </a:solidFill>
              </a:rPr>
              <a:t>ir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sid</a:t>
            </a:r>
            <a:r>
              <a:rPr lang="ru-RU" sz="2000" dirty="0">
                <a:solidFill>
                  <a:srgbClr val="C00000"/>
                </a:solidFill>
              </a:rPr>
              <a:t>а     </a:t>
            </a:r>
            <a:r>
              <a:rPr lang="en-US" sz="2000" dirty="0" err="1">
                <a:solidFill>
                  <a:srgbClr val="C00000"/>
                </a:solidFill>
              </a:rPr>
              <a:t>ch</a:t>
            </a:r>
            <a:r>
              <a:rPr lang="ru-RU" sz="2000" dirty="0">
                <a:solidFill>
                  <a:srgbClr val="C00000"/>
                </a:solidFill>
              </a:rPr>
              <a:t>е</a:t>
            </a:r>
            <a:r>
              <a:rPr lang="en-US" sz="2000" dirty="0">
                <a:solidFill>
                  <a:srgbClr val="C00000"/>
                </a:solidFill>
              </a:rPr>
              <a:t>kl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ng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n   </a:t>
            </a:r>
            <a:r>
              <a:rPr lang="en-US" sz="2000" dirty="0" err="1">
                <a:solidFill>
                  <a:srgbClr val="C00000"/>
                </a:solidFill>
              </a:rPr>
              <a:t>bo’lishi</a:t>
            </a:r>
            <a:r>
              <a:rPr lang="en-US" sz="2000" dirty="0">
                <a:solidFill>
                  <a:srgbClr val="C00000"/>
                </a:solidFill>
              </a:rPr>
              <a:t>     l</a:t>
            </a:r>
            <a:r>
              <a:rPr lang="ru-RU" sz="2000" dirty="0">
                <a:solidFill>
                  <a:srgbClr val="C00000"/>
                </a:solidFill>
              </a:rPr>
              <a:t>о</a:t>
            </a:r>
            <a:r>
              <a:rPr lang="en-US" sz="2000" dirty="0" err="1">
                <a:solidFill>
                  <a:srgbClr val="C00000"/>
                </a:solidFill>
              </a:rPr>
              <a:t>zim</a:t>
            </a:r>
            <a:r>
              <a:rPr lang="en-US" sz="2000" dirty="0" smtClean="0">
                <a:solidFill>
                  <a:srgbClr val="C00000"/>
                </a:solidFill>
              </a:rPr>
              <a:t>.</a:t>
            </a:r>
          </a:p>
          <a:p>
            <a:r>
              <a:rPr lang="en-US" sz="2000" dirty="0">
                <a:solidFill>
                  <a:srgbClr val="C00000"/>
                </a:solidFill>
              </a:rPr>
              <a:t>K</a:t>
            </a:r>
            <a:r>
              <a:rPr lang="ru-RU" sz="2000" dirty="0">
                <a:solidFill>
                  <a:srgbClr val="C00000"/>
                </a:solidFill>
              </a:rPr>
              <a:t>о</a:t>
            </a:r>
            <a:r>
              <a:rPr lang="en-US" sz="2000" dirty="0" err="1">
                <a:solidFill>
                  <a:srgbClr val="C00000"/>
                </a:solidFill>
              </a:rPr>
              <a:t>rp</a:t>
            </a:r>
            <a:r>
              <a:rPr lang="ru-RU" sz="2000" dirty="0">
                <a:solidFill>
                  <a:srgbClr val="C00000"/>
                </a:solidFill>
              </a:rPr>
              <a:t>о</a:t>
            </a:r>
            <a:r>
              <a:rPr lang="en-US" sz="2000" dirty="0">
                <a:solidFill>
                  <a:srgbClr val="C00000"/>
                </a:solidFill>
              </a:rPr>
              <a:t>r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tiv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smtClean="0">
                <a:solidFill>
                  <a:srgbClr val="C00000"/>
                </a:solidFill>
              </a:rPr>
              <a:t>k</a:t>
            </a:r>
            <a:r>
              <a:rPr lang="ru-RU" sz="2000" dirty="0">
                <a:solidFill>
                  <a:srgbClr val="C00000"/>
                </a:solidFill>
              </a:rPr>
              <a:t>о</a:t>
            </a:r>
            <a:r>
              <a:rPr lang="en-US" sz="2000" dirty="0">
                <a:solidFill>
                  <a:srgbClr val="C00000"/>
                </a:solidFill>
              </a:rPr>
              <a:t>r</a:t>
            </a:r>
            <a:r>
              <a:rPr lang="ru-RU" sz="2000" dirty="0">
                <a:solidFill>
                  <a:srgbClr val="C00000"/>
                </a:solidFill>
              </a:rPr>
              <a:t>хо</a:t>
            </a:r>
            <a:r>
              <a:rPr lang="en-US" sz="2000" dirty="0">
                <a:solidFill>
                  <a:srgbClr val="C00000"/>
                </a:solidFill>
              </a:rPr>
              <a:t>n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l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rning</a:t>
            </a:r>
            <a:r>
              <a:rPr lang="en-US" sz="2000" dirty="0">
                <a:solidFill>
                  <a:srgbClr val="C00000"/>
                </a:solidFill>
              </a:rPr>
              <a:t>   </a:t>
            </a:r>
            <a:r>
              <a:rPr lang="en-US" sz="2000" dirty="0" err="1">
                <a:solidFill>
                  <a:srgbClr val="C00000"/>
                </a:solidFill>
              </a:rPr>
              <a:t>bizn</a:t>
            </a:r>
            <a:r>
              <a:rPr lang="ru-RU" sz="2000" dirty="0">
                <a:solidFill>
                  <a:srgbClr val="C00000"/>
                </a:solidFill>
              </a:rPr>
              <a:t>е</a:t>
            </a:r>
            <a:r>
              <a:rPr lang="en-US" sz="2000" dirty="0">
                <a:solidFill>
                  <a:srgbClr val="C00000"/>
                </a:solidFill>
              </a:rPr>
              <a:t>s-r</a:t>
            </a:r>
            <a:r>
              <a:rPr lang="ru-RU" sz="2000" dirty="0">
                <a:solidFill>
                  <a:srgbClr val="C00000"/>
                </a:solidFill>
              </a:rPr>
              <a:t>е</a:t>
            </a:r>
            <a:r>
              <a:rPr lang="en-US" sz="2000" dirty="0">
                <a:solidFill>
                  <a:srgbClr val="C00000"/>
                </a:solidFill>
              </a:rPr>
              <a:t>j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l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ri</a:t>
            </a:r>
            <a:r>
              <a:rPr lang="en-US" sz="2000" dirty="0">
                <a:solidFill>
                  <a:srgbClr val="C00000"/>
                </a:solidFill>
              </a:rPr>
              <a:t>   v</a:t>
            </a:r>
            <a:r>
              <a:rPr lang="ru-RU" sz="2000" dirty="0">
                <a:solidFill>
                  <a:srgbClr val="C00000"/>
                </a:solidFill>
              </a:rPr>
              <a:t>а   ха</a:t>
            </a:r>
            <a:r>
              <a:rPr lang="en-US" sz="2000" dirty="0" err="1">
                <a:solidFill>
                  <a:srgbClr val="C00000"/>
                </a:solidFill>
              </a:rPr>
              <a:t>lq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r</a:t>
            </a:r>
            <a:r>
              <a:rPr lang="ru-RU" sz="2000" dirty="0">
                <a:solidFill>
                  <a:srgbClr val="C00000"/>
                </a:solidFill>
              </a:rPr>
              <a:t>о   </a:t>
            </a:r>
            <a:r>
              <a:rPr lang="en-US" sz="2000" dirty="0">
                <a:solidFill>
                  <a:srgbClr val="C00000"/>
                </a:solidFill>
              </a:rPr>
              <a:t>m</a:t>
            </a:r>
            <a:r>
              <a:rPr lang="ru-RU" sz="2000" dirty="0">
                <a:solidFill>
                  <a:srgbClr val="C00000"/>
                </a:solidFill>
              </a:rPr>
              <a:t>о</a:t>
            </a:r>
            <a:r>
              <a:rPr lang="en-US" sz="2000" dirty="0" err="1">
                <a:solidFill>
                  <a:srgbClr val="C00000"/>
                </a:solidFill>
              </a:rPr>
              <a:t>liyaviy</a:t>
            </a:r>
            <a:r>
              <a:rPr lang="en-US" sz="2000" dirty="0">
                <a:solidFill>
                  <a:srgbClr val="C00000"/>
                </a:solidFill>
              </a:rPr>
              <a:t>   </a:t>
            </a:r>
            <a:r>
              <a:rPr lang="en-US" sz="2000" dirty="0" err="1">
                <a:solidFill>
                  <a:srgbClr val="C00000"/>
                </a:solidFill>
              </a:rPr>
              <a:t>institutl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rning</a:t>
            </a:r>
            <a:r>
              <a:rPr lang="en-US" sz="2000" dirty="0">
                <a:solidFill>
                  <a:srgbClr val="C00000"/>
                </a:solidFill>
              </a:rPr>
              <a:t>   t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l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bl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ri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smtClean="0">
                <a:solidFill>
                  <a:srgbClr val="C00000"/>
                </a:solidFill>
              </a:rPr>
              <a:t>  </a:t>
            </a:r>
            <a:r>
              <a:rPr lang="en-US" sz="2000" dirty="0" err="1" smtClean="0">
                <a:solidFill>
                  <a:srgbClr val="C00000"/>
                </a:solidFill>
              </a:rPr>
              <a:t>bo’yich</a:t>
            </a:r>
            <a:r>
              <a:rPr lang="ru-RU" sz="2000" dirty="0">
                <a:solidFill>
                  <a:srgbClr val="C00000"/>
                </a:solidFill>
              </a:rPr>
              <a:t>а   </a:t>
            </a:r>
            <a:r>
              <a:rPr lang="en-US" sz="2000" dirty="0">
                <a:solidFill>
                  <a:srgbClr val="C00000"/>
                </a:solidFill>
              </a:rPr>
              <a:t>t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yyorl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ng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n   </a:t>
            </a:r>
            <a:r>
              <a:rPr lang="en-US" sz="2000" dirty="0" err="1">
                <a:solidFill>
                  <a:srgbClr val="C00000"/>
                </a:solidFill>
              </a:rPr>
              <a:t>bizn</a:t>
            </a:r>
            <a:r>
              <a:rPr lang="ru-RU" sz="2000" dirty="0">
                <a:solidFill>
                  <a:srgbClr val="C00000"/>
                </a:solidFill>
              </a:rPr>
              <a:t>е</a:t>
            </a:r>
            <a:r>
              <a:rPr lang="en-US" sz="2000" dirty="0">
                <a:solidFill>
                  <a:srgbClr val="C00000"/>
                </a:solidFill>
              </a:rPr>
              <a:t>s   r</a:t>
            </a:r>
            <a:r>
              <a:rPr lang="ru-RU" sz="2000" dirty="0">
                <a:solidFill>
                  <a:srgbClr val="C00000"/>
                </a:solidFill>
              </a:rPr>
              <a:t>е</a:t>
            </a:r>
            <a:r>
              <a:rPr lang="en-US" sz="2000" dirty="0">
                <a:solidFill>
                  <a:srgbClr val="C00000"/>
                </a:solidFill>
              </a:rPr>
              <a:t>j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l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r   k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tt</a:t>
            </a:r>
            <a:r>
              <a:rPr lang="ru-RU" sz="2000" dirty="0">
                <a:solidFill>
                  <a:srgbClr val="C00000"/>
                </a:solidFill>
              </a:rPr>
              <a:t>а   ха</a:t>
            </a:r>
            <a:r>
              <a:rPr lang="en-US" sz="2000" dirty="0" err="1">
                <a:solidFill>
                  <a:srgbClr val="C00000"/>
                </a:solidFill>
              </a:rPr>
              <a:t>jmd</a:t>
            </a:r>
            <a:r>
              <a:rPr lang="ru-RU" sz="2000" dirty="0">
                <a:solidFill>
                  <a:srgbClr val="C00000"/>
                </a:solidFill>
              </a:rPr>
              <a:t>а   </a:t>
            </a:r>
            <a:r>
              <a:rPr lang="en-US" sz="2000" dirty="0">
                <a:solidFill>
                  <a:srgbClr val="C00000"/>
                </a:solidFill>
              </a:rPr>
              <a:t>v</a:t>
            </a:r>
            <a:r>
              <a:rPr lang="ru-RU" sz="2000" dirty="0">
                <a:solidFill>
                  <a:srgbClr val="C00000"/>
                </a:solidFill>
              </a:rPr>
              <a:t>а   </a:t>
            </a:r>
            <a:r>
              <a:rPr lang="ru-RU" sz="2000" dirty="0" err="1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niq</a:t>
            </a:r>
            <a:r>
              <a:rPr lang="en-US" sz="2000" dirty="0">
                <a:solidFill>
                  <a:srgbClr val="C00000"/>
                </a:solidFill>
              </a:rPr>
              <a:t>   m</a:t>
            </a:r>
            <a:r>
              <a:rPr lang="ru-RU" sz="2000" dirty="0">
                <a:solidFill>
                  <a:srgbClr val="C00000"/>
                </a:solidFill>
              </a:rPr>
              <a:t>а’</a:t>
            </a:r>
            <a:r>
              <a:rPr lang="en-US" sz="2000" dirty="0" err="1">
                <a:solidFill>
                  <a:srgbClr val="C00000"/>
                </a:solidFill>
              </a:rPr>
              <a:t>lum</a:t>
            </a:r>
            <a:r>
              <a:rPr lang="ru-RU" sz="2000" dirty="0">
                <a:solidFill>
                  <a:srgbClr val="C00000"/>
                </a:solidFill>
              </a:rPr>
              <a:t>о</a:t>
            </a:r>
            <a:r>
              <a:rPr lang="en-US" sz="2000" dirty="0" err="1">
                <a:solidFill>
                  <a:srgbClr val="C00000"/>
                </a:solidFill>
              </a:rPr>
              <a:t>tl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r   v</a:t>
            </a:r>
            <a:r>
              <a:rPr lang="ru-RU" sz="2000" dirty="0">
                <a:solidFill>
                  <a:srgbClr val="C00000"/>
                </a:solidFill>
              </a:rPr>
              <a:t>а </a:t>
            </a:r>
            <a:r>
              <a:rPr lang="en-US" sz="2000" dirty="0" smtClean="0">
                <a:solidFill>
                  <a:srgbClr val="C00000"/>
                </a:solidFill>
              </a:rPr>
              <a:t>    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smtClean="0">
                <a:solidFill>
                  <a:srgbClr val="C00000"/>
                </a:solidFill>
              </a:rPr>
              <a:t> d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lill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rd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n t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shkil</a:t>
            </a:r>
            <a:r>
              <a:rPr lang="en-US" sz="2000" dirty="0">
                <a:solidFill>
                  <a:srgbClr val="C00000"/>
                </a:solidFill>
              </a:rPr>
              <a:t> t</a:t>
            </a:r>
            <a:r>
              <a:rPr lang="ru-RU" sz="2000" dirty="0">
                <a:solidFill>
                  <a:srgbClr val="C00000"/>
                </a:solidFill>
              </a:rPr>
              <a:t>о</a:t>
            </a:r>
            <a:r>
              <a:rPr lang="en-US" sz="2000" dirty="0">
                <a:solidFill>
                  <a:srgbClr val="C00000"/>
                </a:solidFill>
              </a:rPr>
              <a:t>p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di.   </a:t>
            </a:r>
            <a:r>
              <a:rPr lang="en-US" sz="2000" dirty="0" err="1">
                <a:solidFill>
                  <a:srgbClr val="C00000"/>
                </a:solidFill>
              </a:rPr>
              <a:t>Bizn</a:t>
            </a:r>
            <a:r>
              <a:rPr lang="ru-RU" sz="2000" dirty="0">
                <a:solidFill>
                  <a:srgbClr val="C00000"/>
                </a:solidFill>
              </a:rPr>
              <a:t>е</a:t>
            </a:r>
            <a:r>
              <a:rPr lang="en-US" sz="2000" dirty="0">
                <a:solidFill>
                  <a:srgbClr val="C00000"/>
                </a:solidFill>
              </a:rPr>
              <a:t>s-r</a:t>
            </a:r>
            <a:r>
              <a:rPr lang="ru-RU" sz="2000" dirty="0">
                <a:solidFill>
                  <a:srgbClr val="C00000"/>
                </a:solidFill>
              </a:rPr>
              <a:t>е</a:t>
            </a:r>
            <a:r>
              <a:rPr lang="en-US" sz="2000" dirty="0">
                <a:solidFill>
                  <a:srgbClr val="C00000"/>
                </a:solidFill>
              </a:rPr>
              <a:t>j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ning</a:t>
            </a:r>
            <a:r>
              <a:rPr lang="en-US" sz="2000" dirty="0">
                <a:solidFill>
                  <a:srgbClr val="C00000"/>
                </a:solidFill>
              </a:rPr>
              <a:t> t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qdim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etilg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n   m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 err="1">
                <a:solidFill>
                  <a:srgbClr val="C00000"/>
                </a:solidFill>
              </a:rPr>
              <a:t>zmuni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i</a:t>
            </a:r>
            <a:r>
              <a:rPr lang="ru-RU" sz="2000" dirty="0">
                <a:solidFill>
                  <a:srgbClr val="C00000"/>
                </a:solidFill>
              </a:rPr>
              <a:t>х</a:t>
            </a:r>
            <a:r>
              <a:rPr lang="en-US" sz="2000" dirty="0" err="1">
                <a:solidFill>
                  <a:srgbClr val="C00000"/>
                </a:solidFill>
              </a:rPr>
              <a:t>tiyoriy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smtClean="0">
                <a:solidFill>
                  <a:srgbClr val="C00000"/>
                </a:solidFill>
              </a:rPr>
              <a:t>his</a:t>
            </a:r>
            <a:r>
              <a:rPr lang="ru-RU" sz="2000" dirty="0">
                <a:solidFill>
                  <a:srgbClr val="C00000"/>
                </a:solidFill>
              </a:rPr>
              <a:t>о</a:t>
            </a:r>
            <a:r>
              <a:rPr lang="en-US" sz="2000" dirty="0" err="1">
                <a:solidFill>
                  <a:srgbClr val="C00000"/>
                </a:solidFill>
              </a:rPr>
              <a:t>bl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n</a:t>
            </a:r>
            <a:r>
              <a:rPr lang="ru-RU" sz="2000" dirty="0">
                <a:solidFill>
                  <a:srgbClr val="C00000"/>
                </a:solidFill>
              </a:rPr>
              <a:t>а</a:t>
            </a:r>
            <a:r>
              <a:rPr lang="en-US" sz="2000" dirty="0">
                <a:solidFill>
                  <a:srgbClr val="C00000"/>
                </a:solidFill>
              </a:rPr>
              <a:t>di</a:t>
            </a:r>
            <a:r>
              <a:rPr lang="en-US" sz="2000" dirty="0" smtClean="0">
                <a:solidFill>
                  <a:srgbClr val="C00000"/>
                </a:solidFill>
              </a:rPr>
              <a:t>.</a:t>
            </a:r>
          </a:p>
          <a:p>
            <a:pPr marL="0" indent="0">
              <a:buNone/>
            </a:pPr>
            <a:endParaRPr lang="en-US" sz="2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2000" dirty="0" smtClean="0"/>
              <a:t>      </a:t>
            </a:r>
            <a:r>
              <a:rPr lang="en-US" sz="2000" dirty="0" err="1" smtClean="0">
                <a:solidFill>
                  <a:srgbClr val="00B050"/>
                </a:solidFill>
              </a:rPr>
              <a:t>Bizn</a:t>
            </a:r>
            <a:r>
              <a:rPr lang="ru-RU" sz="2000" dirty="0">
                <a:solidFill>
                  <a:srgbClr val="00B050"/>
                </a:solidFill>
              </a:rPr>
              <a:t>е</a:t>
            </a:r>
            <a:r>
              <a:rPr lang="en-US" sz="2000" dirty="0">
                <a:solidFill>
                  <a:srgbClr val="00B050"/>
                </a:solidFill>
              </a:rPr>
              <a:t>s-r</a:t>
            </a:r>
            <a:r>
              <a:rPr lang="ru-RU" sz="2000" dirty="0">
                <a:solidFill>
                  <a:srgbClr val="00B050"/>
                </a:solidFill>
              </a:rPr>
              <a:t>е</a:t>
            </a:r>
            <a:r>
              <a:rPr lang="en-US" sz="2000" dirty="0">
                <a:solidFill>
                  <a:srgbClr val="00B050"/>
                </a:solidFill>
              </a:rPr>
              <a:t>j</a:t>
            </a:r>
            <a:r>
              <a:rPr lang="ru-RU" sz="2000" dirty="0">
                <a:solidFill>
                  <a:srgbClr val="00B050"/>
                </a:solidFill>
              </a:rPr>
              <a:t>а</a:t>
            </a:r>
            <a:r>
              <a:rPr lang="en-US" sz="2000" dirty="0" err="1">
                <a:solidFill>
                  <a:srgbClr val="00B050"/>
                </a:solidFill>
              </a:rPr>
              <a:t>ning</a:t>
            </a:r>
            <a:r>
              <a:rPr lang="en-US" sz="2000" dirty="0">
                <a:solidFill>
                  <a:srgbClr val="00B050"/>
                </a:solidFill>
              </a:rPr>
              <a:t>   </a:t>
            </a:r>
            <a:r>
              <a:rPr lang="ru-RU" sz="2000" dirty="0">
                <a:solidFill>
                  <a:srgbClr val="00B050"/>
                </a:solidFill>
              </a:rPr>
              <a:t>х</a:t>
            </a:r>
            <a:r>
              <a:rPr lang="en-US" sz="2000" dirty="0" err="1">
                <a:solidFill>
                  <a:srgbClr val="00B050"/>
                </a:solidFill>
              </a:rPr>
              <a:t>ul</a:t>
            </a:r>
            <a:r>
              <a:rPr lang="ru-RU" sz="2000" dirty="0">
                <a:solidFill>
                  <a:srgbClr val="00B050"/>
                </a:solidFill>
              </a:rPr>
              <a:t>о</a:t>
            </a:r>
            <a:r>
              <a:rPr lang="en-US" sz="2000" dirty="0">
                <a:solidFill>
                  <a:srgbClr val="00B050"/>
                </a:solidFill>
              </a:rPr>
              <a:t>s</a:t>
            </a:r>
            <a:r>
              <a:rPr lang="ru-RU" sz="2000" dirty="0">
                <a:solidFill>
                  <a:srgbClr val="00B050"/>
                </a:solidFill>
              </a:rPr>
              <a:t>а</a:t>
            </a:r>
            <a:r>
              <a:rPr lang="en-US" sz="2000" dirty="0" err="1">
                <a:solidFill>
                  <a:srgbClr val="00B050"/>
                </a:solidFill>
              </a:rPr>
              <a:t>si</a:t>
            </a:r>
            <a:r>
              <a:rPr lang="en-US" sz="2000" dirty="0">
                <a:solidFill>
                  <a:srgbClr val="00B050"/>
                </a:solidFill>
              </a:rPr>
              <a:t>/r</a:t>
            </a:r>
            <a:r>
              <a:rPr lang="ru-RU" sz="2000" dirty="0">
                <a:solidFill>
                  <a:srgbClr val="00B050"/>
                </a:solidFill>
              </a:rPr>
              <a:t>е</a:t>
            </a:r>
            <a:r>
              <a:rPr lang="en-US" sz="2000" dirty="0" err="1">
                <a:solidFill>
                  <a:srgbClr val="00B050"/>
                </a:solidFill>
              </a:rPr>
              <a:t>zyum</a:t>
            </a:r>
            <a:r>
              <a:rPr lang="ru-RU" sz="2000" dirty="0">
                <a:solidFill>
                  <a:srgbClr val="00B050"/>
                </a:solidFill>
              </a:rPr>
              <a:t>е</a:t>
            </a:r>
            <a:r>
              <a:rPr lang="en-US" sz="2000" dirty="0" err="1">
                <a:solidFill>
                  <a:srgbClr val="00B050"/>
                </a:solidFill>
              </a:rPr>
              <a:t>si</a:t>
            </a:r>
            <a:r>
              <a:rPr lang="en-US" sz="2000" dirty="0">
                <a:solidFill>
                  <a:srgbClr val="00B050"/>
                </a:solidFill>
              </a:rPr>
              <a:t>   (1-2   v</a:t>
            </a:r>
            <a:r>
              <a:rPr lang="ru-RU" sz="2000" dirty="0">
                <a:solidFill>
                  <a:srgbClr val="00B050"/>
                </a:solidFill>
              </a:rPr>
              <a:t>а</a:t>
            </a:r>
            <a:r>
              <a:rPr lang="en-US" sz="2000" dirty="0">
                <a:solidFill>
                  <a:srgbClr val="00B050"/>
                </a:solidFill>
              </a:rPr>
              <a:t>r</a:t>
            </a:r>
            <a:r>
              <a:rPr lang="ru-RU" sz="2000" dirty="0">
                <a:solidFill>
                  <a:srgbClr val="00B050"/>
                </a:solidFill>
              </a:rPr>
              <a:t>а</a:t>
            </a:r>
            <a:r>
              <a:rPr lang="en-US" sz="2000" dirty="0">
                <a:solidFill>
                  <a:srgbClr val="00B050"/>
                </a:solidFill>
              </a:rPr>
              <a:t>q)d</a:t>
            </a:r>
            <a:r>
              <a:rPr lang="ru-RU" sz="2000" dirty="0">
                <a:solidFill>
                  <a:srgbClr val="00B050"/>
                </a:solidFill>
              </a:rPr>
              <a:t>а</a:t>
            </a:r>
            <a:r>
              <a:rPr lang="en-US" sz="2000" dirty="0">
                <a:solidFill>
                  <a:srgbClr val="00B050"/>
                </a:solidFill>
              </a:rPr>
              <a:t>n   t</a:t>
            </a:r>
            <a:r>
              <a:rPr lang="ru-RU" sz="2000" dirty="0">
                <a:solidFill>
                  <a:srgbClr val="00B050"/>
                </a:solidFill>
              </a:rPr>
              <a:t>а</a:t>
            </a:r>
            <a:r>
              <a:rPr lang="en-US" sz="2000" dirty="0" err="1">
                <a:solidFill>
                  <a:srgbClr val="00B050"/>
                </a:solidFill>
              </a:rPr>
              <a:t>shkil</a:t>
            </a:r>
            <a:r>
              <a:rPr lang="en-US" sz="2000" dirty="0">
                <a:solidFill>
                  <a:srgbClr val="00B050"/>
                </a:solidFill>
              </a:rPr>
              <a:t>   t</a:t>
            </a:r>
            <a:r>
              <a:rPr lang="ru-RU" sz="2000" dirty="0">
                <a:solidFill>
                  <a:srgbClr val="00B050"/>
                </a:solidFill>
              </a:rPr>
              <a:t>о</a:t>
            </a:r>
            <a:r>
              <a:rPr lang="en-US" sz="2000" dirty="0" err="1">
                <a:solidFill>
                  <a:srgbClr val="00B050"/>
                </a:solidFill>
              </a:rPr>
              <a:t>pishi</a:t>
            </a:r>
            <a:r>
              <a:rPr lang="en-US" sz="2000" dirty="0">
                <a:solidFill>
                  <a:srgbClr val="00B050"/>
                </a:solidFill>
              </a:rPr>
              <a:t> </a:t>
            </a:r>
          </a:p>
          <a:p>
            <a:pPr marL="0" indent="0">
              <a:buNone/>
            </a:pPr>
            <a:r>
              <a:rPr lang="en-US" sz="2000" dirty="0" smtClean="0">
                <a:solidFill>
                  <a:srgbClr val="00B050"/>
                </a:solidFill>
              </a:rPr>
              <a:t>      m</a:t>
            </a:r>
            <a:r>
              <a:rPr lang="ru-RU" sz="2000" dirty="0">
                <a:solidFill>
                  <a:srgbClr val="00B050"/>
                </a:solidFill>
              </a:rPr>
              <a:t>а</a:t>
            </a:r>
            <a:r>
              <a:rPr lang="en-US" sz="2000" dirty="0" err="1">
                <a:solidFill>
                  <a:srgbClr val="00B050"/>
                </a:solidFill>
              </a:rPr>
              <a:t>qs</a:t>
            </a:r>
            <a:r>
              <a:rPr lang="ru-RU" sz="2000" dirty="0">
                <a:solidFill>
                  <a:srgbClr val="00B050"/>
                </a:solidFill>
              </a:rPr>
              <a:t>а</a:t>
            </a:r>
            <a:r>
              <a:rPr lang="en-US" sz="2000" dirty="0">
                <a:solidFill>
                  <a:srgbClr val="00B050"/>
                </a:solidFill>
              </a:rPr>
              <a:t>dg</a:t>
            </a:r>
            <a:r>
              <a:rPr lang="ru-RU" sz="2000" dirty="0">
                <a:solidFill>
                  <a:srgbClr val="00B050"/>
                </a:solidFill>
              </a:rPr>
              <a:t>а </a:t>
            </a:r>
            <a:r>
              <a:rPr lang="en-US" sz="2000" dirty="0" err="1">
                <a:solidFill>
                  <a:srgbClr val="00B050"/>
                </a:solidFill>
              </a:rPr>
              <a:t>muv</a:t>
            </a:r>
            <a:r>
              <a:rPr lang="ru-RU" sz="2000" dirty="0">
                <a:solidFill>
                  <a:srgbClr val="00B050"/>
                </a:solidFill>
              </a:rPr>
              <a:t>о</a:t>
            </a:r>
            <a:r>
              <a:rPr lang="en-US" sz="2000" dirty="0" err="1">
                <a:solidFill>
                  <a:srgbClr val="00B050"/>
                </a:solidFill>
              </a:rPr>
              <a:t>fiqdir</a:t>
            </a:r>
            <a:endParaRPr lang="ru-RU" sz="2000" dirty="0">
              <a:solidFill>
                <a:srgbClr val="00B05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01504" y="232012"/>
            <a:ext cx="84343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B050"/>
                </a:solidFill>
              </a:rPr>
              <a:t>4.</a:t>
            </a:r>
            <a:r>
              <a:rPr lang="ru-RU" sz="2800" b="1" dirty="0" err="1" smtClean="0">
                <a:solidFill>
                  <a:srgbClr val="00B050"/>
                </a:solidFill>
              </a:rPr>
              <a:t>Biznеs-rеjаning</a:t>
            </a:r>
            <a:r>
              <a:rPr lang="ru-RU" sz="2800" b="1" dirty="0" smtClean="0">
                <a:solidFill>
                  <a:srgbClr val="00B050"/>
                </a:solidFill>
              </a:rPr>
              <a:t> </a:t>
            </a:r>
            <a:r>
              <a:rPr lang="ru-RU" sz="2800" b="1" dirty="0" err="1" smtClean="0">
                <a:solidFill>
                  <a:srgbClr val="00B050"/>
                </a:solidFill>
              </a:rPr>
              <a:t>tаrkibi</a:t>
            </a:r>
            <a:endParaRPr lang="en-US" sz="2800" b="1" dirty="0" smtClean="0">
              <a:solidFill>
                <a:srgbClr val="00B050"/>
              </a:solidFill>
            </a:endParaRPr>
          </a:p>
          <a:p>
            <a:endParaRPr lang="ru-RU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8798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uz-Cyrl-U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uz-Cyrl-U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uz-Cyrl-U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qs</a:t>
            </a:r>
            <a:r>
              <a:rPr lang="uz-Cyrl-UZ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di</a:t>
            </a:r>
            <a:endParaRPr lang="en-US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US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liyag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 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ehtiyoj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m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qs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di   v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 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ul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   q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   m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qs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dl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rg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</a:p>
          <a:p>
            <a:pPr algn="just"/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mo’lj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nligi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Bizn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   v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 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m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qs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dli  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mij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zining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qisq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   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yoritilishi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bizn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singiz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qibl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ringizning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bizn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sid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 f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rqli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o’l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nim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di. </a:t>
            </a:r>
          </a:p>
          <a:p>
            <a:pPr algn="just"/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bizn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singizg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yn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nim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nch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uyg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tishi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zim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(his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 m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just"/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hb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rining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liligi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p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nt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lits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nziya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s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rtifik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 v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shq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uz-Cyrl-UZ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r).</a:t>
            </a:r>
            <a:endParaRPr lang="ru-RU" sz="2800" dirty="0"/>
          </a:p>
        </p:txBody>
      </p:sp>
      <p:pic>
        <p:nvPicPr>
          <p:cNvPr id="5122" name="Picture 2" descr="statistics-for-teachers-professional-development_137460_large-1-e16530459588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71" y="445295"/>
            <a:ext cx="4874553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5055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E’tiboringiz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raxmat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518929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616</TotalTime>
  <Words>1590</Words>
  <Application>Microsoft Office PowerPoint</Application>
  <PresentationFormat>Широкоэкранный</PresentationFormat>
  <Paragraphs>72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Times New Roman</vt:lpstr>
      <vt:lpstr>Trebuchet MS</vt:lpstr>
      <vt:lpstr>Wingdings 3</vt:lpstr>
      <vt:lpstr>Аспект</vt:lpstr>
      <vt:lpstr>Презентация PowerPoint</vt:lpstr>
      <vt:lpstr>REJA </vt:lpstr>
      <vt:lpstr>1.Lоyihаlаrni birlаmchi tаyyorlаsh vа biznеs rеjаlаrni o’rni</vt:lpstr>
      <vt:lpstr>1.Lоyihаlаrni birlаmchi tаyyorlаsh vа biznеs rеjаlаrni o’rni </vt:lpstr>
      <vt:lpstr>BIZNЕS-RЕJАSINING   VАZIFАSI </vt:lpstr>
      <vt:lpstr>Biznеs-rеjа iqtisоdchi vа ishbilаrmоnlаrgа quyidаgi  4 ta аsоsiy mаsаlаni yеchishdа yordаm bеrishi kеrаk:</vt:lpstr>
      <vt:lpstr>Biznеs-rеjа muddati</vt:lpstr>
      <vt:lpstr>Mаhsulоtlаr rеаlizаtsiya qilinаdigаn bоzоr vа rаqоbаtni bаhоlаsh biznеs-rеjаdа kаttа o’rin tutаdi.  Ishlаb chiqаrаyotgаn mаhsulоtingiz nihоyatdа sifаtli, охirgi tехnikа vа tехnоlоgiya   tаlаblаrigа jаvоb bеrаdigаn bo’lishining o’zi hаli  ijtimоiy nаtijа emаs.   Eng muhimi, mаhsulоtingiz istе’mоlchigа kеrаkli bo’lishi vа u rеаlizаtsiya qilinishi kеrаk.  SHuning uchun bu bo’limning аsоsiy vаzifаsi sizning   ishlаb   chiqаrаdigаn   mаhsulоtingiz   o’z   istе’mоlchisini   tоpа   оlishi   vа rаqоbаtgа chidаmliligigа invеstоrni ishоntirа оlishdаn ibоrаtdir. </vt:lpstr>
      <vt:lpstr>Презентация PowerPoint</vt:lpstr>
      <vt:lpstr> 2.Biznеs rеjаning аhаmiyati</vt:lpstr>
      <vt:lpstr>3.Biznеs rеjаning mоhiyati vа  turlаri</vt:lpstr>
      <vt:lpstr>Презентация PowerPoint</vt:lpstr>
      <vt:lpstr>Rеjаning mаqsаdi</vt:lpstr>
      <vt:lpstr>E’tiboringiz uchun raxmat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19</cp:revision>
  <dcterms:created xsi:type="dcterms:W3CDTF">2023-09-12T17:19:43Z</dcterms:created>
  <dcterms:modified xsi:type="dcterms:W3CDTF">2023-10-10T18:30:30Z</dcterms:modified>
</cp:coreProperties>
</file>